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mov" ContentType="video/quicktime"/>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6" r:id="rId1"/>
  </p:sldMasterIdLst>
  <p:notesMasterIdLst>
    <p:notesMasterId r:id="rId83"/>
  </p:notesMasterIdLst>
  <p:handoutMasterIdLst>
    <p:handoutMasterId r:id="rId84"/>
  </p:handoutMasterIdLst>
  <p:sldIdLst>
    <p:sldId id="632" r:id="rId2"/>
    <p:sldId id="753" r:id="rId3"/>
    <p:sldId id="709" r:id="rId4"/>
    <p:sldId id="711" r:id="rId5"/>
    <p:sldId id="712" r:id="rId6"/>
    <p:sldId id="737" r:id="rId7"/>
    <p:sldId id="714" r:id="rId8"/>
    <p:sldId id="722" r:id="rId9"/>
    <p:sldId id="723" r:id="rId10"/>
    <p:sldId id="715" r:id="rId11"/>
    <p:sldId id="716" r:id="rId12"/>
    <p:sldId id="717" r:id="rId13"/>
    <p:sldId id="738" r:id="rId14"/>
    <p:sldId id="739" r:id="rId15"/>
    <p:sldId id="740" r:id="rId16"/>
    <p:sldId id="741" r:id="rId17"/>
    <p:sldId id="742" r:id="rId18"/>
    <p:sldId id="743" r:id="rId19"/>
    <p:sldId id="744" r:id="rId20"/>
    <p:sldId id="745" r:id="rId21"/>
    <p:sldId id="746" r:id="rId22"/>
    <p:sldId id="623" r:id="rId23"/>
    <p:sldId id="624" r:id="rId24"/>
    <p:sldId id="626" r:id="rId25"/>
    <p:sldId id="627" r:id="rId26"/>
    <p:sldId id="747" r:id="rId27"/>
    <p:sldId id="628" r:id="rId28"/>
    <p:sldId id="629" r:id="rId29"/>
    <p:sldId id="630" r:id="rId30"/>
    <p:sldId id="649" r:id="rId31"/>
    <p:sldId id="611" r:id="rId32"/>
    <p:sldId id="612" r:id="rId33"/>
    <p:sldId id="598" r:id="rId34"/>
    <p:sldId id="599" r:id="rId35"/>
    <p:sldId id="613" r:id="rId36"/>
    <p:sldId id="635" r:id="rId37"/>
    <p:sldId id="605" r:id="rId38"/>
    <p:sldId id="615" r:id="rId39"/>
    <p:sldId id="754" r:id="rId40"/>
    <p:sldId id="750" r:id="rId41"/>
    <p:sldId id="580" r:id="rId42"/>
    <p:sldId id="581" r:id="rId43"/>
    <p:sldId id="582" r:id="rId44"/>
    <p:sldId id="583" r:id="rId45"/>
    <p:sldId id="584" r:id="rId46"/>
    <p:sldId id="751" r:id="rId47"/>
    <p:sldId id="585" r:id="rId48"/>
    <p:sldId id="568" r:id="rId49"/>
    <p:sldId id="654" r:id="rId50"/>
    <p:sldId id="587" r:id="rId51"/>
    <p:sldId id="656" r:id="rId52"/>
    <p:sldId id="752" r:id="rId53"/>
    <p:sldId id="724" r:id="rId54"/>
    <p:sldId id="669" r:id="rId55"/>
    <p:sldId id="670" r:id="rId56"/>
    <p:sldId id="671" r:id="rId57"/>
    <p:sldId id="672" r:id="rId58"/>
    <p:sldId id="673" r:id="rId59"/>
    <p:sldId id="674" r:id="rId60"/>
    <p:sldId id="679" r:id="rId61"/>
    <p:sldId id="680" r:id="rId62"/>
    <p:sldId id="681" r:id="rId63"/>
    <p:sldId id="682" r:id="rId64"/>
    <p:sldId id="683" r:id="rId65"/>
    <p:sldId id="684" r:id="rId66"/>
    <p:sldId id="685" r:id="rId67"/>
    <p:sldId id="725" r:id="rId68"/>
    <p:sldId id="735" r:id="rId69"/>
    <p:sldId id="733" r:id="rId70"/>
    <p:sldId id="726" r:id="rId71"/>
    <p:sldId id="727" r:id="rId72"/>
    <p:sldId id="728" r:id="rId73"/>
    <p:sldId id="729" r:id="rId74"/>
    <p:sldId id="730" r:id="rId75"/>
    <p:sldId id="731" r:id="rId76"/>
    <p:sldId id="732" r:id="rId77"/>
    <p:sldId id="734" r:id="rId78"/>
    <p:sldId id="718" r:id="rId79"/>
    <p:sldId id="719" r:id="rId80"/>
    <p:sldId id="720" r:id="rId81"/>
    <p:sldId id="721" r:id="rId82"/>
  </p:sldIdLst>
  <p:sldSz cx="9144000" cy="6858000" type="screen4x3"/>
  <p:notesSz cx="6858000" cy="9144000"/>
  <p:defaultTextStyle>
    <a:defPPr>
      <a:defRPr lang="en-US"/>
    </a:defPPr>
    <a:lvl1pPr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5pPr>
    <a:lvl6pPr marL="2286000" algn="l" defTabSz="914400" rtl="0" eaLnBrk="1" latinLnBrk="0" hangingPunct="1">
      <a:defRPr sz="3200" kern="1200">
        <a:solidFill>
          <a:schemeClr val="tx1"/>
        </a:solidFill>
        <a:latin typeface="Times New Roman" pitchFamily="18" charset="0"/>
        <a:ea typeface="+mn-ea"/>
        <a:cs typeface="Arial" pitchFamily="34" charset="0"/>
      </a:defRPr>
    </a:lvl6pPr>
    <a:lvl7pPr marL="2743200" algn="l" defTabSz="914400" rtl="0" eaLnBrk="1" latinLnBrk="0" hangingPunct="1">
      <a:defRPr sz="3200" kern="1200">
        <a:solidFill>
          <a:schemeClr val="tx1"/>
        </a:solidFill>
        <a:latin typeface="Times New Roman" pitchFamily="18" charset="0"/>
        <a:ea typeface="+mn-ea"/>
        <a:cs typeface="Arial" pitchFamily="34" charset="0"/>
      </a:defRPr>
    </a:lvl7pPr>
    <a:lvl8pPr marL="3200400" algn="l" defTabSz="914400" rtl="0" eaLnBrk="1" latinLnBrk="0" hangingPunct="1">
      <a:defRPr sz="3200" kern="1200">
        <a:solidFill>
          <a:schemeClr val="tx1"/>
        </a:solidFill>
        <a:latin typeface="Times New Roman" pitchFamily="18" charset="0"/>
        <a:ea typeface="+mn-ea"/>
        <a:cs typeface="Arial" pitchFamily="34" charset="0"/>
      </a:defRPr>
    </a:lvl8pPr>
    <a:lvl9pPr marL="3657600" algn="l" defTabSz="914400" rtl="0" eaLnBrk="1" latinLnBrk="0" hangingPunct="1">
      <a:defRPr sz="32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FF"/>
    <a:srgbClr val="D2CD00"/>
    <a:srgbClr val="E7E200"/>
    <a:srgbClr val="CC00CC"/>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4" autoAdjust="0"/>
    <p:restoredTop sz="84890" autoAdjust="0"/>
  </p:normalViewPr>
  <p:slideViewPr>
    <p:cSldViewPr>
      <p:cViewPr>
        <p:scale>
          <a:sx n="103" d="100"/>
          <a:sy n="103" d="100"/>
        </p:scale>
        <p:origin x="792" y="25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536"/>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1" Type="http://schemas.microsoft.com/office/2015/10/relationships/revisionInfo" Target="revisionInfo.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921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9656C4E-A117-40AB-9966-AB826326E849}" type="slidenum">
              <a:rPr lang="en-US"/>
              <a:pPr>
                <a:defRPr/>
              </a:pPr>
              <a:t>‹#›</a:t>
            </a:fld>
            <a:endParaRPr lang="en-US"/>
          </a:p>
        </p:txBody>
      </p:sp>
    </p:spTree>
    <p:extLst>
      <p:ext uri="{BB962C8B-B14F-4D97-AF65-F5344CB8AC3E}">
        <p14:creationId xmlns:p14="http://schemas.microsoft.com/office/powerpoint/2010/main" val="1947154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D1CE241-FAD1-44FD-B61D-4517F792C2CD}" type="slidenum">
              <a:rPr lang="en-US"/>
              <a:pPr>
                <a:defRPr/>
              </a:pPr>
              <a:t>‹#›</a:t>
            </a:fld>
            <a:endParaRPr lang="en-US"/>
          </a:p>
        </p:txBody>
      </p:sp>
    </p:spTree>
    <p:extLst>
      <p:ext uri="{BB962C8B-B14F-4D97-AF65-F5344CB8AC3E}">
        <p14:creationId xmlns:p14="http://schemas.microsoft.com/office/powerpoint/2010/main" val="2981258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868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a:t>
            </a:r>
            <a:r>
              <a:rPr lang="en-US" dirty="0" err="1" smtClean="0"/>
              <a:t>x-VTfcmrLEQ?t</a:t>
            </a:r>
            <a:r>
              <a:rPr lang="en-US" smtClean="0"/>
              <a:t>=7s</a:t>
            </a:r>
            <a:endParaRPr lang="en-US"/>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118273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12</a:t>
            </a:fld>
            <a:endParaRPr lang="en-US"/>
          </a:p>
        </p:txBody>
      </p:sp>
    </p:spTree>
    <p:extLst>
      <p:ext uri="{BB962C8B-B14F-4D97-AF65-F5344CB8AC3E}">
        <p14:creationId xmlns:p14="http://schemas.microsoft.com/office/powerpoint/2010/main" val="31893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Times" charset="0"/>
                <a:ea typeface="+mn-ea"/>
                <a:cs typeface="+mn-cs"/>
              </a:rPr>
              <a:t>Input:</a:t>
            </a:r>
            <a:r>
              <a:rPr lang="en-US" sz="1200" b="0" i="0" u="none" strike="noStrike" kern="1200" dirty="0" smtClean="0">
                <a:solidFill>
                  <a:schemeClr val="tx1"/>
                </a:solidFill>
                <a:effectLst/>
                <a:latin typeface="Times" charset="0"/>
                <a:ea typeface="+mn-ea"/>
                <a:cs typeface="+mn-cs"/>
              </a:rPr>
              <a:t> Graph search algorithms, including A*, take a “graph” as input. A graph is a set of </a:t>
            </a:r>
            <a:r>
              <a:rPr lang="en-US" sz="1200" b="0" i="1" u="none" strike="noStrike" kern="1200" dirty="0" smtClean="0">
                <a:solidFill>
                  <a:schemeClr val="tx1"/>
                </a:solidFill>
                <a:effectLst/>
                <a:latin typeface="Times" charset="0"/>
                <a:ea typeface="+mn-ea"/>
                <a:cs typeface="+mn-cs"/>
              </a:rPr>
              <a:t>locations</a:t>
            </a:r>
            <a:r>
              <a:rPr lang="en-US" sz="1200" b="0" i="0" u="none" strike="noStrike" kern="1200" dirty="0" smtClean="0">
                <a:solidFill>
                  <a:schemeClr val="tx1"/>
                </a:solidFill>
                <a:effectLst/>
                <a:latin typeface="Times" charset="0"/>
                <a:ea typeface="+mn-ea"/>
                <a:cs typeface="+mn-cs"/>
              </a:rPr>
              <a:t> (“nodes”) and the </a:t>
            </a:r>
            <a:r>
              <a:rPr lang="en-US" sz="1200" b="0" i="1" u="none" strike="noStrike" kern="1200" dirty="0" smtClean="0">
                <a:solidFill>
                  <a:schemeClr val="tx1"/>
                </a:solidFill>
                <a:effectLst/>
                <a:latin typeface="Times" charset="0"/>
                <a:ea typeface="+mn-ea"/>
                <a:cs typeface="+mn-cs"/>
              </a:rPr>
              <a:t>connections</a:t>
            </a:r>
            <a:r>
              <a:rPr lang="en-US" sz="1200" b="0" i="0" u="none" strike="noStrike" kern="1200" dirty="0" smtClean="0">
                <a:solidFill>
                  <a:schemeClr val="tx1"/>
                </a:solidFill>
                <a:effectLst/>
                <a:latin typeface="Times" charset="0"/>
                <a:ea typeface="+mn-ea"/>
                <a:cs typeface="+mn-cs"/>
              </a:rPr>
              <a:t> (“edges”) between them.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14</a:t>
            </a:fld>
            <a:endParaRPr lang="en-US"/>
          </a:p>
        </p:txBody>
      </p:sp>
    </p:spTree>
    <p:extLst>
      <p:ext uri="{BB962C8B-B14F-4D97-AF65-F5344CB8AC3E}">
        <p14:creationId xmlns:p14="http://schemas.microsoft.com/office/powerpoint/2010/main" val="707182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is a path: </a:t>
            </a:r>
            <a:r>
              <a:rPr lang="en-US" sz="1200" b="0" i="0" u="none" strike="noStrike" kern="1200" dirty="0" smtClean="0">
                <a:solidFill>
                  <a:schemeClr val="tx1"/>
                </a:solidFill>
                <a:effectLst/>
                <a:latin typeface="Times" charset="0"/>
                <a:ea typeface="+mn-ea"/>
                <a:cs typeface="+mn-cs"/>
              </a:rPr>
              <a:t> The path found by the algorithm.  A sequence of actions.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15</a:t>
            </a:fld>
            <a:endParaRPr lang="en-US"/>
          </a:p>
        </p:txBody>
      </p:sp>
    </p:spTree>
    <p:extLst>
      <p:ext uri="{BB962C8B-B14F-4D97-AF65-F5344CB8AC3E}">
        <p14:creationId xmlns:p14="http://schemas.microsoft.com/office/powerpoint/2010/main" val="175809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charset="0"/>
                <a:ea typeface="+mn-ea"/>
                <a:cs typeface="+mn-cs"/>
              </a:rPr>
              <a:t>Here though we want to use it for finding paths, so let’s modify the loop to keep track of </a:t>
            </a:r>
            <a:r>
              <a:rPr lang="en-US" sz="1200" b="0" i="1" u="none" strike="noStrike" kern="1200" dirty="0" smtClean="0">
                <a:solidFill>
                  <a:schemeClr val="tx1"/>
                </a:solidFill>
                <a:effectLst/>
                <a:latin typeface="Times" charset="0"/>
                <a:ea typeface="+mn-ea"/>
                <a:cs typeface="+mn-cs"/>
              </a:rPr>
              <a:t>where we came from</a:t>
            </a:r>
            <a:r>
              <a:rPr lang="en-US" sz="1200" b="0" i="0" u="none" strike="noStrike" kern="1200" dirty="0" smtClean="0">
                <a:solidFill>
                  <a:schemeClr val="tx1"/>
                </a:solidFill>
                <a:effectLst/>
                <a:latin typeface="Times" charset="0"/>
                <a:ea typeface="+mn-ea"/>
                <a:cs typeface="+mn-cs"/>
              </a:rPr>
              <a:t> for every location that’s visited, and rename the </a:t>
            </a:r>
            <a:r>
              <a:rPr lang="en-US" dirty="0" smtClean="0"/>
              <a:t>visited</a:t>
            </a:r>
            <a:r>
              <a:rPr lang="en-US" sz="1200" b="0" i="0" u="none" strike="noStrike" kern="1200" dirty="0" smtClean="0">
                <a:solidFill>
                  <a:schemeClr val="tx1"/>
                </a:solidFill>
                <a:effectLst/>
                <a:latin typeface="Times" charset="0"/>
                <a:ea typeface="+mn-ea"/>
                <a:cs typeface="+mn-cs"/>
              </a:rPr>
              <a:t> set to a </a:t>
            </a:r>
            <a:r>
              <a:rPr lang="en-US" dirty="0" err="1" smtClean="0"/>
              <a:t>came_from</a:t>
            </a:r>
            <a:r>
              <a:rPr lang="en-US" sz="1200" b="0" i="0" u="none" strike="noStrike" kern="1200" dirty="0" smtClean="0">
                <a:solidFill>
                  <a:schemeClr val="tx1"/>
                </a:solidFill>
                <a:effectLst/>
                <a:latin typeface="Times" charset="0"/>
                <a:ea typeface="+mn-ea"/>
                <a:cs typeface="+mn-cs"/>
              </a:rPr>
              <a:t> table (the keys of the table are the visited set).</a:t>
            </a:r>
          </a:p>
          <a:p>
            <a:endParaRPr lang="en-US" sz="1200" b="0" i="0" u="none" strike="noStrike" kern="1200" dirty="0" smtClean="0">
              <a:solidFill>
                <a:schemeClr val="tx1"/>
              </a:solidFill>
              <a:effectLst/>
              <a:latin typeface="Times" charset="0"/>
              <a:ea typeface="+mn-ea"/>
              <a:cs typeface="+mn-cs"/>
            </a:endParaRPr>
          </a:p>
          <a:p>
            <a:r>
              <a:rPr lang="en-US" sz="1200" b="0" i="0" u="none" strike="noStrike" kern="1200" dirty="0" smtClean="0">
                <a:solidFill>
                  <a:schemeClr val="tx1"/>
                </a:solidFill>
                <a:effectLst/>
                <a:latin typeface="Times" charset="0"/>
                <a:ea typeface="+mn-ea"/>
                <a:cs typeface="+mn-cs"/>
              </a:rPr>
              <a:t>Now </a:t>
            </a:r>
            <a:r>
              <a:rPr lang="en-US" dirty="0" err="1" smtClean="0"/>
              <a:t>came_from</a:t>
            </a:r>
            <a:r>
              <a:rPr lang="en-US" sz="1200" b="0" i="0" u="none" strike="noStrike" kern="1200" dirty="0" smtClean="0">
                <a:solidFill>
                  <a:schemeClr val="tx1"/>
                </a:solidFill>
                <a:effectLst/>
                <a:latin typeface="Times" charset="0"/>
                <a:ea typeface="+mn-ea"/>
                <a:cs typeface="+mn-cs"/>
              </a:rPr>
              <a:t> for each location points to the place where we came from. These are like “breadcrumbs”. They’re enough to reconstruct the entire path</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20</a:t>
            </a:fld>
            <a:endParaRPr lang="en-US"/>
          </a:p>
        </p:txBody>
      </p:sp>
    </p:spTree>
    <p:extLst>
      <p:ext uri="{BB962C8B-B14F-4D97-AF65-F5344CB8AC3E}">
        <p14:creationId xmlns:p14="http://schemas.microsoft.com/office/powerpoint/2010/main" val="31054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4141788" y="9142413"/>
            <a:ext cx="31877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06" tIns="47503" rIns="95006" bIns="47503" anchor="b"/>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fld id="{91DAEE4E-055A-456A-AD54-8EF5F7A91F72}" type="slidenum">
              <a:rPr lang="en-US" altLang="en-US" sz="1200">
                <a:latin typeface="Times" pitchFamily="18" charset="0"/>
              </a:rPr>
              <a:pPr algn="r" eaLnBrk="1" hangingPunct="1"/>
              <a:t>22</a:t>
            </a:fld>
            <a:endParaRPr lang="en-US" altLang="en-US" sz="1200">
              <a:latin typeface="Times"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pPr eaLnBrk="1" hangingPunct="1"/>
            <a:endParaRPr lang="en-US" dirty="0"/>
          </a:p>
        </p:txBody>
      </p:sp>
    </p:spTree>
    <p:extLst>
      <p:ext uri="{BB962C8B-B14F-4D97-AF65-F5344CB8AC3E}">
        <p14:creationId xmlns:p14="http://schemas.microsoft.com/office/powerpoint/2010/main" val="721737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254125" y="719138"/>
            <a:ext cx="4794250" cy="3595687"/>
          </a:xfrm>
          <a:ln/>
        </p:spPr>
      </p:sp>
      <p:sp>
        <p:nvSpPr>
          <p:cNvPr id="154627"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endParaRPr lang="en-US" dirty="0"/>
          </a:p>
        </p:txBody>
      </p:sp>
    </p:spTree>
    <p:extLst>
      <p:ext uri="{BB962C8B-B14F-4D97-AF65-F5344CB8AC3E}">
        <p14:creationId xmlns:p14="http://schemas.microsoft.com/office/powerpoint/2010/main" val="2037217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254125" y="719138"/>
            <a:ext cx="4794250" cy="3595687"/>
          </a:xfrm>
          <a:ln/>
        </p:spPr>
      </p:sp>
      <p:sp>
        <p:nvSpPr>
          <p:cNvPr id="15565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2812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71482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Shapes from https://</a:t>
            </a:r>
            <a:r>
              <a:rPr lang="en-US" dirty="0" err="1" smtClean="0"/>
              <a:t>www.redblobgames.com</a:t>
            </a:r>
            <a:r>
              <a:rPr lang="en-US" dirty="0" smtClean="0"/>
              <a:t>/pathfinding/a-star/</a:t>
            </a:r>
            <a:r>
              <a:rPr lang="en-US" dirty="0" err="1" smtClean="0"/>
              <a:t>introduction.html</a:t>
            </a:r>
            <a:endParaRPr lang="en-US" dirty="0"/>
          </a:p>
        </p:txBody>
      </p:sp>
    </p:spTree>
    <p:extLst>
      <p:ext uri="{BB962C8B-B14F-4D97-AF65-F5344CB8AC3E}">
        <p14:creationId xmlns:p14="http://schemas.microsoft.com/office/powerpoint/2010/main" val="150010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25273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2600" dirty="0" smtClean="0"/>
              <a:t>NOTE: Dijkstra’s algorithm just UCS without goal</a:t>
            </a:r>
            <a:endParaRPr lang="en-US" sz="2600" i="1" dirty="0" smtClean="0"/>
          </a:p>
          <a:p>
            <a:pPr marL="457200" lvl="1" indent="0">
              <a:buNone/>
            </a:pPr>
            <a:endParaRPr lang="en-US" sz="2400" dirty="0" smtClean="0"/>
          </a:p>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27</a:t>
            </a:fld>
            <a:endParaRPr lang="en-US"/>
          </a:p>
        </p:txBody>
      </p:sp>
    </p:spTree>
    <p:extLst>
      <p:ext uri="{BB962C8B-B14F-4D97-AF65-F5344CB8AC3E}">
        <p14:creationId xmlns:p14="http://schemas.microsoft.com/office/powerpoint/2010/main" val="750577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254125" y="719138"/>
            <a:ext cx="4794250" cy="3595687"/>
          </a:xfrm>
          <a:ln/>
        </p:spPr>
      </p:sp>
      <p:sp>
        <p:nvSpPr>
          <p:cNvPr id="157699"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39316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757758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31</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88071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32</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1298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BBE27AA-F83C-4D57-BC0C-5B86951E0CFF}" type="slidenum">
              <a:rPr lang="en-US"/>
              <a:pPr/>
              <a:t>33</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09019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3D0C086-A23D-4752-8A25-5ED31E5D20A1}" type="slidenum">
              <a:rPr lang="en-US"/>
              <a:pPr/>
              <a:t>34</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9979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35</a:t>
            </a:fld>
            <a:endParaRPr lang="en-US"/>
          </a:p>
        </p:txBody>
      </p:sp>
    </p:spTree>
    <p:extLst>
      <p:ext uri="{BB962C8B-B14F-4D97-AF65-F5344CB8AC3E}">
        <p14:creationId xmlns:p14="http://schemas.microsoft.com/office/powerpoint/2010/main" val="1509590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36</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549942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1054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4</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p>
          <a:p>
            <a:pPr eaLnBrk="1" hangingPunct="1"/>
            <a:endParaRPr lang="en-US" dirty="0"/>
          </a:p>
        </p:txBody>
      </p:sp>
    </p:spTree>
    <p:extLst>
      <p:ext uri="{BB962C8B-B14F-4D97-AF65-F5344CB8AC3E}">
        <p14:creationId xmlns:p14="http://schemas.microsoft.com/office/powerpoint/2010/main" val="338090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4360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22461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DEAB2B3-43CF-411A-8D9D-0F9C6CCDB396}" type="slidenum">
              <a:rPr lang="en-US"/>
              <a:pPr/>
              <a:t>41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dirty="0" err="1" smtClean="0"/>
              <a:t>Ccb</a:t>
            </a:r>
            <a:r>
              <a:rPr lang="en-US" dirty="0" smtClean="0"/>
              <a:t> </a:t>
            </a:r>
            <a:r>
              <a:rPr lang="mr-IN" dirty="0" smtClean="0"/>
              <a:t>–</a:t>
            </a:r>
            <a:r>
              <a:rPr lang="en-US" dirty="0" smtClean="0"/>
              <a:t> show slide 17 on the second screen.</a:t>
            </a:r>
            <a:endParaRPr lang="en-US" dirty="0"/>
          </a:p>
        </p:txBody>
      </p:sp>
    </p:spTree>
    <p:extLst>
      <p:ext uri="{BB962C8B-B14F-4D97-AF65-F5344CB8AC3E}">
        <p14:creationId xmlns:p14="http://schemas.microsoft.com/office/powerpoint/2010/main" val="724051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335CAF6-E0C0-4CBB-A943-D425C6560C90}" type="slidenum">
              <a:rPr lang="en-US"/>
              <a:pPr/>
              <a:t>42</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2022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9C76BD0-ADDB-4B63-AE56-D4ECA3DEEA6F}" type="slidenum">
              <a:rPr lang="en-US"/>
              <a:pPr/>
              <a:t>43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93486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FAB348D-BA30-4947-9E21-D16AF20169B3}" type="slidenum">
              <a:rPr lang="en-US"/>
              <a:pPr/>
              <a:t>44</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49939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18B277E-6FBB-433A-9802-FC666FF5ECD5}" type="slidenum">
              <a:rPr lang="en-US"/>
              <a:pPr/>
              <a:t>45</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7470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9AD4B7B-9E92-47AF-ADA0-E707B772CC0B}" type="slidenum">
              <a:rPr lang="en-US"/>
              <a:pPr/>
              <a:t>47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50567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371F2ED-B3EA-4B73-9E85-34F70A5784D0}" type="slidenum">
              <a:rPr lang="en-US"/>
              <a:pPr/>
              <a:t>48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03032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49</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98697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5</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1093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B02FE6C-188C-45D9-840E-36D212E746C6}" type="slidenum">
              <a:rPr lang="en-US"/>
              <a:pPr/>
              <a:t>50</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6509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613AF90-0841-444D-A27C-1857A0604184}" type="slidenum">
              <a:rPr lang="en-US" smtClean="0">
                <a:solidFill>
                  <a:prstClr val="black"/>
                </a:solidFill>
                <a:latin typeface="Times" pitchFamily="18" charset="0"/>
              </a:rPr>
              <a:pPr/>
              <a:t>51</a:t>
            </a:fld>
            <a:endParaRPr lang="en-US">
              <a:solidFill>
                <a:prstClr val="black"/>
              </a:solidFill>
              <a:latin typeface="Times"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278457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Admissibility has to be true of every state in your state space.  If there’s any state for which it’s not true,</a:t>
            </a:r>
            <a:r>
              <a:rPr lang="en-US" baseline="0" dirty="0" smtClean="0"/>
              <a:t> then we might make the true best past seem too bad to appear at the top of the priority queue.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53</a:t>
            </a:fld>
            <a:endParaRPr lang="en-US"/>
          </a:p>
        </p:txBody>
      </p:sp>
    </p:spTree>
    <p:extLst>
      <p:ext uri="{BB962C8B-B14F-4D97-AF65-F5344CB8AC3E}">
        <p14:creationId xmlns:p14="http://schemas.microsoft.com/office/powerpoint/2010/main" val="5187523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9CBE98E-59E4-4A78-A5A2-3CE999AE3B68}" type="slidenum">
              <a:rPr lang="en-US" smtClean="0">
                <a:solidFill>
                  <a:prstClr val="black"/>
                </a:solidFill>
                <a:latin typeface="Times" pitchFamily="18" charset="0"/>
              </a:rPr>
              <a:pPr/>
              <a:t>54</a:t>
            </a:fld>
            <a:endParaRPr lang="en-US">
              <a:solidFill>
                <a:prstClr val="black"/>
              </a:solidFill>
              <a:latin typeface="Times"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7278403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3E8BE5C-21E3-47C6-A043-E6CF0B087B92}" type="slidenum">
              <a:rPr lang="en-US" smtClean="0">
                <a:solidFill>
                  <a:prstClr val="black"/>
                </a:solidFill>
                <a:latin typeface="Times" pitchFamily="18" charset="0"/>
              </a:rPr>
              <a:pPr/>
              <a:t>55</a:t>
            </a:fld>
            <a:endParaRPr lang="en-US">
              <a:solidFill>
                <a:prstClr val="black"/>
              </a:solidFill>
              <a:latin typeface="Times"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055959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0940E6D-8485-44F8-8880-EF83B45BF9D5}" type="slidenum">
              <a:rPr lang="en-US" smtClean="0">
                <a:solidFill>
                  <a:prstClr val="black"/>
                </a:solidFill>
                <a:latin typeface="Times" pitchFamily="18" charset="0"/>
              </a:rPr>
              <a:pPr/>
              <a:t>56</a:t>
            </a:fld>
            <a:endParaRPr lang="en-US">
              <a:solidFill>
                <a:prstClr val="black"/>
              </a:solidFill>
              <a:latin typeface="Times"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526119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BC416CF-7F44-46E9-BB4A-B1C766D7C601}" type="slidenum">
              <a:rPr lang="en-US" smtClean="0">
                <a:solidFill>
                  <a:prstClr val="black"/>
                </a:solidFill>
                <a:latin typeface="Times" pitchFamily="18" charset="0"/>
              </a:rPr>
              <a:pPr/>
              <a:t>57</a:t>
            </a:fld>
            <a:endParaRPr lang="en-US">
              <a:solidFill>
                <a:prstClr val="black"/>
              </a:solidFill>
              <a:latin typeface="Times"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28505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6A8BADA-929F-4E13-A91E-15153D6E8DEA}" type="slidenum">
              <a:rPr lang="en-US" smtClean="0">
                <a:solidFill>
                  <a:prstClr val="black"/>
                </a:solidFill>
                <a:latin typeface="Times" pitchFamily="18" charset="0"/>
              </a:rPr>
              <a:pPr/>
              <a:t>58</a:t>
            </a:fld>
            <a:endParaRPr lang="en-US">
              <a:solidFill>
                <a:prstClr val="black"/>
              </a:solidFill>
              <a:latin typeface="Times"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353914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431A33D-F735-4BE7-8B63-69D2A988B855}" type="slidenum">
              <a:rPr lang="en-US" smtClean="0">
                <a:solidFill>
                  <a:prstClr val="black"/>
                </a:solidFill>
                <a:latin typeface="Times" pitchFamily="18" charset="0"/>
              </a:rPr>
              <a:pPr/>
              <a:t>59</a:t>
            </a:fld>
            <a:endParaRPr lang="en-US">
              <a:solidFill>
                <a:prstClr val="black"/>
              </a:solidFill>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910804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63233" indent="-293551">
              <a:defRPr sz="2500">
                <a:solidFill>
                  <a:schemeClr val="tx1"/>
                </a:solidFill>
                <a:latin typeface="Times New Roman" pitchFamily="18" charset="0"/>
                <a:cs typeface="Arial" charset="0"/>
              </a:defRPr>
            </a:lvl2pPr>
            <a:lvl3pPr marL="1174204" indent="-234841">
              <a:defRPr sz="2500">
                <a:solidFill>
                  <a:schemeClr val="tx1"/>
                </a:solidFill>
                <a:latin typeface="Times New Roman" pitchFamily="18" charset="0"/>
                <a:cs typeface="Arial" charset="0"/>
              </a:defRPr>
            </a:lvl3pPr>
            <a:lvl4pPr marL="1643885" indent="-234841">
              <a:defRPr sz="2500">
                <a:solidFill>
                  <a:schemeClr val="tx1"/>
                </a:solidFill>
                <a:latin typeface="Times New Roman" pitchFamily="18" charset="0"/>
                <a:cs typeface="Arial" charset="0"/>
              </a:defRPr>
            </a:lvl4pPr>
            <a:lvl5pPr marL="2113567" indent="-234841">
              <a:defRPr sz="2500">
                <a:solidFill>
                  <a:schemeClr val="tx1"/>
                </a:solidFill>
                <a:latin typeface="Times New Roman" pitchFamily="18" charset="0"/>
                <a:cs typeface="Arial" charset="0"/>
              </a:defRPr>
            </a:lvl5pPr>
            <a:lvl6pPr marL="2583249" indent="-234841" eaLnBrk="0" fontAlgn="base" hangingPunct="0">
              <a:spcBef>
                <a:spcPct val="0"/>
              </a:spcBef>
              <a:spcAft>
                <a:spcPct val="0"/>
              </a:spcAft>
              <a:defRPr sz="2500">
                <a:solidFill>
                  <a:schemeClr val="tx1"/>
                </a:solidFill>
                <a:latin typeface="Times New Roman" pitchFamily="18" charset="0"/>
                <a:cs typeface="Arial" charset="0"/>
              </a:defRPr>
            </a:lvl6pPr>
            <a:lvl7pPr marL="3052930" indent="-234841" eaLnBrk="0" fontAlgn="base" hangingPunct="0">
              <a:spcBef>
                <a:spcPct val="0"/>
              </a:spcBef>
              <a:spcAft>
                <a:spcPct val="0"/>
              </a:spcAft>
              <a:defRPr sz="2500">
                <a:solidFill>
                  <a:schemeClr val="tx1"/>
                </a:solidFill>
                <a:latin typeface="Times New Roman" pitchFamily="18" charset="0"/>
                <a:cs typeface="Arial" charset="0"/>
              </a:defRPr>
            </a:lvl7pPr>
            <a:lvl8pPr marL="3522612" indent="-234841" eaLnBrk="0" fontAlgn="base" hangingPunct="0">
              <a:spcBef>
                <a:spcPct val="0"/>
              </a:spcBef>
              <a:spcAft>
                <a:spcPct val="0"/>
              </a:spcAft>
              <a:defRPr sz="2500">
                <a:solidFill>
                  <a:schemeClr val="tx1"/>
                </a:solidFill>
                <a:latin typeface="Times New Roman" pitchFamily="18" charset="0"/>
                <a:cs typeface="Arial" charset="0"/>
              </a:defRPr>
            </a:lvl8pPr>
            <a:lvl9pPr marL="3992293" indent="-234841" eaLnBrk="0" fontAlgn="base" hangingPunct="0">
              <a:spcBef>
                <a:spcPct val="0"/>
              </a:spcBef>
              <a:spcAft>
                <a:spcPct val="0"/>
              </a:spcAft>
              <a:defRPr sz="2500">
                <a:solidFill>
                  <a:schemeClr val="tx1"/>
                </a:solidFill>
                <a:latin typeface="Times New Roman" pitchFamily="18" charset="0"/>
                <a:cs typeface="Arial" charset="0"/>
              </a:defRPr>
            </a:lvl9pPr>
          </a:lstStyle>
          <a:p>
            <a:fld id="{537DB02E-1E65-484C-B56D-C53AB3F954AD}" type="slidenum">
              <a:rPr lang="en-US" sz="1200">
                <a:latin typeface="Arial" charset="0"/>
              </a:rPr>
              <a:pPr/>
              <a:t>60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551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6</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727137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61</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98056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176F52B-FC20-4313-9E36-3D846347DE0C}" type="slidenum">
              <a:rPr lang="en-US" sz="1200">
                <a:latin typeface="Times" pitchFamily="18" charset="0"/>
              </a:rPr>
              <a:pPr/>
              <a:t>62</a:t>
            </a:fld>
            <a:endParaRPr lang="en-US" sz="1200">
              <a:latin typeface="Times"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OOP = out of place</a:t>
            </a:r>
          </a:p>
          <a:p>
            <a:r>
              <a:rPr lang="en-US" dirty="0" smtClean="0">
                <a:latin typeface="Times" pitchFamily="18" charset="0"/>
              </a:rPr>
              <a:t>MD = Manhattan distance.  Let’s assume that I can move single squares.</a:t>
            </a:r>
            <a:r>
              <a:rPr lang="en-US" baseline="0" dirty="0" smtClean="0">
                <a:latin typeface="Times" pitchFamily="18" charset="0"/>
              </a:rPr>
              <a:t>  Start with tile 1.  Needs to move up up, left = 3 moves.</a:t>
            </a:r>
          </a:p>
        </p:txBody>
      </p:sp>
    </p:spTree>
    <p:extLst>
      <p:ext uri="{BB962C8B-B14F-4D97-AF65-F5344CB8AC3E}">
        <p14:creationId xmlns:p14="http://schemas.microsoft.com/office/powerpoint/2010/main" val="1696938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A19EC519-4338-4589-B2E1-2655CC45D0CC}" type="slidenum">
              <a:rPr lang="en-US" sz="1200">
                <a:latin typeface="Times" pitchFamily="18" charset="0"/>
              </a:rPr>
              <a:pPr/>
              <a:t>63</a:t>
            </a:fld>
            <a:endParaRPr lang="en-US" sz="1200">
              <a:latin typeface="Times"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pitchFamily="18" charset="0"/>
            </a:endParaRPr>
          </a:p>
        </p:txBody>
      </p:sp>
    </p:spTree>
    <p:extLst>
      <p:ext uri="{BB962C8B-B14F-4D97-AF65-F5344CB8AC3E}">
        <p14:creationId xmlns:p14="http://schemas.microsoft.com/office/powerpoint/2010/main" val="1463932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F5A8976-3F52-41DF-A9C0-1C126579B0E0}" type="slidenum">
              <a:rPr lang="en-US" sz="1200">
                <a:latin typeface="Times" pitchFamily="18" charset="0"/>
              </a:rPr>
              <a:pPr/>
              <a:t>64</a:t>
            </a:fld>
            <a:endParaRPr lang="en-US" sz="1200">
              <a:latin typeface="Times"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Two</a:t>
            </a:r>
            <a:r>
              <a:rPr lang="en-US" baseline="0" dirty="0" smtClean="0">
                <a:latin typeface="Times" pitchFamily="18" charset="0"/>
              </a:rPr>
              <a:t> constraints (in blue and in red).</a:t>
            </a:r>
          </a:p>
          <a:p>
            <a:r>
              <a:rPr lang="en-US" baseline="0" dirty="0" smtClean="0">
                <a:latin typeface="Times" pitchFamily="18" charset="0"/>
              </a:rPr>
              <a:t>Drop one or drop both.</a:t>
            </a:r>
          </a:p>
          <a:p>
            <a:endParaRPr lang="en-US" dirty="0">
              <a:latin typeface="Times" pitchFamily="18" charset="0"/>
            </a:endParaRPr>
          </a:p>
        </p:txBody>
      </p:sp>
    </p:spTree>
    <p:extLst>
      <p:ext uri="{BB962C8B-B14F-4D97-AF65-F5344CB8AC3E}">
        <p14:creationId xmlns:p14="http://schemas.microsoft.com/office/powerpoint/2010/main" val="155737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B98C98B5-E355-4327-8B76-1B9507587412}" type="slidenum">
              <a:rPr lang="en-US" sz="1200">
                <a:latin typeface="Times" pitchFamily="18" charset="0"/>
              </a:rPr>
              <a:pPr/>
              <a:t>65</a:t>
            </a:fld>
            <a:endParaRPr lang="en-US" sz="1200">
              <a:latin typeface="Times"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h2 dominates</a:t>
            </a:r>
            <a:r>
              <a:rPr lang="en-US" baseline="0" dirty="0" smtClean="0">
                <a:latin typeface="Times" pitchFamily="18" charset="0"/>
              </a:rPr>
              <a:t> h1 if </a:t>
            </a:r>
            <a:r>
              <a:rPr lang="mr-IN" baseline="0" dirty="0" smtClean="0">
                <a:latin typeface="Times" pitchFamily="18" charset="0"/>
              </a:rPr>
              <a:t>…</a:t>
            </a:r>
            <a:r>
              <a:rPr lang="en-US" baseline="0" dirty="0" smtClean="0">
                <a:latin typeface="Times" pitchFamily="18" charset="0"/>
              </a:rPr>
              <a:t>.</a:t>
            </a:r>
          </a:p>
          <a:p>
            <a:r>
              <a:rPr lang="en-US" baseline="0" dirty="0" smtClean="0">
                <a:latin typeface="Times" pitchFamily="18" charset="0"/>
              </a:rPr>
              <a:t>h2 is still optimistic, but it’s closer to the truth than h1.</a:t>
            </a:r>
          </a:p>
          <a:p>
            <a:r>
              <a:rPr lang="en-US" baseline="0" dirty="0" smtClean="0">
                <a:latin typeface="Times" pitchFamily="18" charset="0"/>
              </a:rPr>
              <a:t>Manhattan distance dominates out of place.</a:t>
            </a:r>
            <a:endParaRPr lang="en-US" dirty="0">
              <a:latin typeface="Times" pitchFamily="18" charset="0"/>
            </a:endParaRPr>
          </a:p>
        </p:txBody>
      </p:sp>
    </p:spTree>
    <p:extLst>
      <p:ext uri="{BB962C8B-B14F-4D97-AF65-F5344CB8AC3E}">
        <p14:creationId xmlns:p14="http://schemas.microsoft.com/office/powerpoint/2010/main" val="1850226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68</a:t>
            </a:fld>
            <a:endParaRPr lang="en-US"/>
          </a:p>
        </p:txBody>
      </p:sp>
    </p:spTree>
    <p:extLst>
      <p:ext uri="{BB962C8B-B14F-4D97-AF65-F5344CB8AC3E}">
        <p14:creationId xmlns:p14="http://schemas.microsoft.com/office/powerpoint/2010/main" val="7907822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69</a:t>
            </a:fld>
            <a:endParaRPr lang="en-US"/>
          </a:p>
        </p:txBody>
      </p:sp>
    </p:spTree>
    <p:extLst>
      <p:ext uri="{BB962C8B-B14F-4D97-AF65-F5344CB8AC3E}">
        <p14:creationId xmlns:p14="http://schemas.microsoft.com/office/powerpoint/2010/main" val="620668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70</a:t>
            </a:fld>
            <a:endParaRPr lang="en-US"/>
          </a:p>
        </p:txBody>
      </p:sp>
    </p:spTree>
    <p:extLst>
      <p:ext uri="{BB962C8B-B14F-4D97-AF65-F5344CB8AC3E}">
        <p14:creationId xmlns:p14="http://schemas.microsoft.com/office/powerpoint/2010/main" val="1565363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71</a:t>
            </a:fld>
            <a:endParaRPr lang="en-US"/>
          </a:p>
        </p:txBody>
      </p:sp>
    </p:spTree>
    <p:extLst>
      <p:ext uri="{BB962C8B-B14F-4D97-AF65-F5344CB8AC3E}">
        <p14:creationId xmlns:p14="http://schemas.microsoft.com/office/powerpoint/2010/main" val="1469722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optimal with</a:t>
            </a:r>
            <a:r>
              <a:rPr lang="en-US" baseline="0" dirty="0" smtClean="0"/>
              <a:t> an admissible heuristic.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74</a:t>
            </a:fld>
            <a:endParaRPr lang="en-US"/>
          </a:p>
        </p:txBody>
      </p:sp>
    </p:spTree>
    <p:extLst>
      <p:ext uri="{BB962C8B-B14F-4D97-AF65-F5344CB8AC3E}">
        <p14:creationId xmlns:p14="http://schemas.microsoft.com/office/powerpoint/2010/main" val="171031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7</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99493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targets goal states more directly than UCS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75</a:t>
            </a:fld>
            <a:endParaRPr lang="en-US"/>
          </a:p>
        </p:txBody>
      </p:sp>
    </p:spTree>
    <p:extLst>
      <p:ext uri="{BB962C8B-B14F-4D97-AF65-F5344CB8AC3E}">
        <p14:creationId xmlns:p14="http://schemas.microsoft.com/office/powerpoint/2010/main" val="11961790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257300" y="720725"/>
            <a:ext cx="4800600" cy="3600450"/>
          </a:xfrm>
          <a:ln/>
        </p:spPr>
      </p:sp>
      <p:sp>
        <p:nvSpPr>
          <p:cNvPr id="54275" name="Notes Placeholder 2"/>
          <p:cNvSpPr>
            <a:spLocks noGrp="1"/>
          </p:cNvSpPr>
          <p:nvPr>
            <p:ph type="body" idx="1"/>
          </p:nvPr>
        </p:nvSpPr>
        <p:spPr>
          <a:noFill/>
          <a:ln/>
        </p:spPr>
        <p:txBody>
          <a:bodyPr/>
          <a:lstStyle/>
          <a:p>
            <a:endParaRPr lang="en-US" dirty="0" smtClean="0">
              <a:latin typeface="Arial" charset="0"/>
            </a:endParaRPr>
          </a:p>
        </p:txBody>
      </p:sp>
      <p:sp>
        <p:nvSpPr>
          <p:cNvPr id="54276" name="Slide Number Placeholder 3"/>
          <p:cNvSpPr>
            <a:spLocks noGrp="1"/>
          </p:cNvSpPr>
          <p:nvPr>
            <p:ph type="sldNum" sz="quarter" idx="5"/>
          </p:nvPr>
        </p:nvSpPr>
        <p:spPr>
          <a:noFill/>
        </p:spPr>
        <p:txBody>
          <a:bodyPr/>
          <a:lstStyle/>
          <a:p>
            <a:fld id="{919F9AF4-5B05-467D-A88D-11CD62E3A2C2}" type="slidenum">
              <a:rPr lang="en-US" smtClean="0">
                <a:latin typeface="Arial" charset="0"/>
              </a:rPr>
              <a:pPr/>
              <a:t>76</a:t>
            </a:fld>
            <a:endParaRPr lang="en-US" smtClean="0">
              <a:latin typeface="Arial" charset="0"/>
            </a:endParaRPr>
          </a:p>
        </p:txBody>
      </p:sp>
    </p:spTree>
    <p:extLst>
      <p:ext uri="{BB962C8B-B14F-4D97-AF65-F5344CB8AC3E}">
        <p14:creationId xmlns:p14="http://schemas.microsoft.com/office/powerpoint/2010/main" val="19523007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77</a:t>
            </a:fld>
            <a:endParaRPr lang="en-US"/>
          </a:p>
        </p:txBody>
      </p:sp>
    </p:spTree>
    <p:extLst>
      <p:ext uri="{BB962C8B-B14F-4D97-AF65-F5344CB8AC3E}">
        <p14:creationId xmlns:p14="http://schemas.microsoft.com/office/powerpoint/2010/main" val="835209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0A3FC263-AB13-409A-85F5-CC4553CE9ED0}" type="slidenum">
              <a:rPr lang="en-US" sz="1200">
                <a:latin typeface="Times" pitchFamily="18" charset="0"/>
              </a:rPr>
              <a:pPr/>
              <a:t>78</a:t>
            </a:fld>
            <a:endParaRPr lang="en-US" sz="1200">
              <a:latin typeface="Times"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600276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F2614A4-D849-4BBC-A899-12F6365BE420}" type="slidenum">
              <a:rPr lang="en-US" sz="1200">
                <a:latin typeface="Times" pitchFamily="18" charset="0"/>
              </a:rPr>
              <a:pPr/>
              <a:t>79</a:t>
            </a:fld>
            <a:endParaRPr lang="en-US" sz="1200">
              <a:latin typeface="Times"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4919339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D2C270F-5543-4773-A370-6D844C010D20}" type="slidenum">
              <a:rPr lang="en-US" sz="1200">
                <a:latin typeface="Times" pitchFamily="18" charset="0"/>
              </a:rPr>
              <a:pPr/>
              <a:t>80</a:t>
            </a:fld>
            <a:endParaRPr lang="en-US" sz="1200">
              <a:latin typeface="Times"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6678287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E961C89C-7039-4552-9881-F9A0A2380B2C}" type="slidenum">
              <a:rPr lang="en-US" sz="1200">
                <a:latin typeface="Times" pitchFamily="18" charset="0"/>
              </a:rPr>
              <a:pPr/>
              <a:t>81</a:t>
            </a:fld>
            <a:endParaRPr lang="en-US" sz="1200">
              <a:latin typeface="Times"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5128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8</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171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9</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54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/x-</a:t>
            </a:r>
            <a:r>
              <a:rPr lang="en-US" dirty="0" err="1" smtClean="0"/>
              <a:t>VTfcmrLEQ</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10</a:t>
            </a:fld>
            <a:endParaRPr lang="en-US"/>
          </a:p>
        </p:txBody>
      </p:sp>
    </p:spTree>
    <p:extLst>
      <p:ext uri="{BB962C8B-B14F-4D97-AF65-F5344CB8AC3E}">
        <p14:creationId xmlns:p14="http://schemas.microsoft.com/office/powerpoint/2010/main" val="792796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7"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448518" name="Rectangle 6"/>
          <p:cNvSpPr>
            <a:spLocks noGrp="1" noChangeArrowheads="1"/>
          </p:cNvSpPr>
          <p:nvPr>
            <p:ph type="subTitle" idx="1"/>
          </p:nvPr>
        </p:nvSpPr>
        <p:spPr>
          <a:xfrm>
            <a:off x="685800" y="3886200"/>
            <a:ext cx="7086600" cy="1752600"/>
          </a:xfrm>
        </p:spPr>
        <p:txBody>
          <a:bodyPr/>
          <a:lstStyle>
            <a:lvl1pPr marL="0" indent="0">
              <a:buFont typeface="Symbol" pitchFamily="18"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a:lvl1pPr>
          </a:lstStyle>
          <a:p>
            <a:pPr>
              <a:defRPr/>
            </a:pPr>
            <a:fld id="{6E55A6CA-94F5-473C-92F9-8F2DFF8E3076}" type="slidenum">
              <a:rPr lang="en-US" altLang="en-US"/>
              <a:pPr>
                <a:defRPr/>
              </a:pPr>
              <a:t>‹#›</a:t>
            </a:fld>
            <a:endParaRPr lang="en-US" altLang="en-US"/>
          </a:p>
        </p:txBody>
      </p:sp>
    </p:spTree>
    <p:extLst>
      <p:ext uri="{BB962C8B-B14F-4D97-AF65-F5344CB8AC3E}">
        <p14:creationId xmlns:p14="http://schemas.microsoft.com/office/powerpoint/2010/main" val="2401386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3E72E351-8F2D-4661-8C09-F0E4F284E94B}" type="slidenum">
              <a:rPr lang="en-US" altLang="en-US"/>
              <a:pPr>
                <a:defRPr/>
              </a:pPr>
              <a:t>‹#›</a:t>
            </a:fld>
            <a:endParaRPr lang="en-US" altLang="en-US"/>
          </a:p>
        </p:txBody>
      </p:sp>
    </p:spTree>
    <p:extLst>
      <p:ext uri="{BB962C8B-B14F-4D97-AF65-F5344CB8AC3E}">
        <p14:creationId xmlns:p14="http://schemas.microsoft.com/office/powerpoint/2010/main" val="236904850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905F5E60-C0C6-497B-BFB8-CA734FC5EF21}" type="slidenum">
              <a:rPr lang="en-US" altLang="en-US"/>
              <a:pPr>
                <a:defRPr/>
              </a:pPr>
              <a:t>‹#›</a:t>
            </a:fld>
            <a:endParaRPr lang="en-US" altLang="en-US"/>
          </a:p>
        </p:txBody>
      </p:sp>
    </p:spTree>
    <p:extLst>
      <p:ext uri="{BB962C8B-B14F-4D97-AF65-F5344CB8AC3E}">
        <p14:creationId xmlns:p14="http://schemas.microsoft.com/office/powerpoint/2010/main" val="20743526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740A43A-E58B-4DA0-93E6-33D4816EB64A}" type="slidenum">
              <a:rPr lang="en-US" altLang="en-US"/>
              <a:pPr>
                <a:defRPr/>
              </a:pPr>
              <a:t>‹#›</a:t>
            </a:fld>
            <a:endParaRPr lang="en-US" altLang="en-US"/>
          </a:p>
        </p:txBody>
      </p:sp>
    </p:spTree>
    <p:extLst>
      <p:ext uri="{BB962C8B-B14F-4D97-AF65-F5344CB8AC3E}">
        <p14:creationId xmlns:p14="http://schemas.microsoft.com/office/powerpoint/2010/main" val="9042954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40291880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416775258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599876F1-6F1F-42EE-8652-E193D50923DC}" type="slidenum">
              <a:rPr lang="en-US" altLang="en-US"/>
              <a:pPr>
                <a:defRPr/>
              </a:pPr>
              <a:t>‹#›</a:t>
            </a:fld>
            <a:endParaRPr lang="en-US" altLang="en-US"/>
          </a:p>
        </p:txBody>
      </p:sp>
    </p:spTree>
    <p:extLst>
      <p:ext uri="{BB962C8B-B14F-4D97-AF65-F5344CB8AC3E}">
        <p14:creationId xmlns:p14="http://schemas.microsoft.com/office/powerpoint/2010/main" val="22646881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DFB4D4F4-5680-4B2F-92CF-09F6131D9D0D}" type="slidenum">
              <a:rPr lang="en-US" altLang="en-US"/>
              <a:pPr>
                <a:defRPr/>
              </a:pPr>
              <a:t>‹#›</a:t>
            </a:fld>
            <a:endParaRPr lang="en-US" altLang="en-US"/>
          </a:p>
        </p:txBody>
      </p:sp>
    </p:spTree>
    <p:extLst>
      <p:ext uri="{BB962C8B-B14F-4D97-AF65-F5344CB8AC3E}">
        <p14:creationId xmlns:p14="http://schemas.microsoft.com/office/powerpoint/2010/main" val="2063699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63B0A16D-49F6-4721-A5E5-EF85AD2C6D64}" type="slidenum">
              <a:rPr lang="en-US" altLang="en-US"/>
              <a:pPr>
                <a:defRPr/>
              </a:pPr>
              <a:t>‹#›</a:t>
            </a:fld>
            <a:endParaRPr lang="en-US" altLang="en-US"/>
          </a:p>
        </p:txBody>
      </p:sp>
    </p:spTree>
    <p:extLst>
      <p:ext uri="{BB962C8B-B14F-4D97-AF65-F5344CB8AC3E}">
        <p14:creationId xmlns:p14="http://schemas.microsoft.com/office/powerpoint/2010/main" val="41452361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r>
              <a:rPr lang="en-US" altLang="en-US"/>
              <a:t>       </a:t>
            </a:r>
            <a:fld id="{4B6BDACA-64F3-4AF0-AD1E-B4284F16F586}" type="slidenum">
              <a:rPr lang="en-US" altLang="en-US"/>
              <a:pPr>
                <a:defRPr/>
              </a:pPr>
              <a:t>‹#›</a:t>
            </a:fld>
            <a:endParaRPr lang="en-US" altLang="en-US"/>
          </a:p>
        </p:txBody>
      </p:sp>
    </p:spTree>
    <p:extLst>
      <p:ext uri="{BB962C8B-B14F-4D97-AF65-F5344CB8AC3E}">
        <p14:creationId xmlns:p14="http://schemas.microsoft.com/office/powerpoint/2010/main" val="17188019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r>
              <a:rPr lang="en-US" altLang="en-US"/>
              <a:t>       </a:t>
            </a:r>
            <a:fld id="{F1C5644D-F75A-447E-8CC5-15627810E68F}" type="slidenum">
              <a:rPr lang="en-US" altLang="en-US"/>
              <a:pPr>
                <a:defRPr/>
              </a:pPr>
              <a:t>‹#›</a:t>
            </a:fld>
            <a:endParaRPr lang="en-US" altLang="en-US"/>
          </a:p>
        </p:txBody>
      </p:sp>
    </p:spTree>
    <p:extLst>
      <p:ext uri="{BB962C8B-B14F-4D97-AF65-F5344CB8AC3E}">
        <p14:creationId xmlns:p14="http://schemas.microsoft.com/office/powerpoint/2010/main" val="46952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r>
              <a:rPr lang="en-US" altLang="en-US"/>
              <a:t>       </a:t>
            </a:r>
            <a:fld id="{C29E5349-973B-47D8-9BA0-03C762427117}" type="slidenum">
              <a:rPr lang="en-US" altLang="en-US"/>
              <a:pPr>
                <a:defRPr/>
              </a:pPr>
              <a:t>‹#›</a:t>
            </a:fld>
            <a:endParaRPr lang="en-US" altLang="en-US"/>
          </a:p>
        </p:txBody>
      </p:sp>
    </p:spTree>
    <p:extLst>
      <p:ext uri="{BB962C8B-B14F-4D97-AF65-F5344CB8AC3E}">
        <p14:creationId xmlns:p14="http://schemas.microsoft.com/office/powerpoint/2010/main" val="34024029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7185F23D-A865-4575-99F3-BA07144BCF6F}" type="slidenum">
              <a:rPr lang="en-US" altLang="en-US"/>
              <a:pPr>
                <a:defRPr/>
              </a:pPr>
              <a:t>‹#›</a:t>
            </a:fld>
            <a:endParaRPr lang="en-US" altLang="en-US"/>
          </a:p>
        </p:txBody>
      </p:sp>
    </p:spTree>
    <p:extLst>
      <p:ext uri="{BB962C8B-B14F-4D97-AF65-F5344CB8AC3E}">
        <p14:creationId xmlns:p14="http://schemas.microsoft.com/office/powerpoint/2010/main" val="14289988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308F9B9-73AE-44E0-B6D4-8CC5B83EA1F0}" type="slidenum">
              <a:rPr lang="en-US" altLang="en-US"/>
              <a:pPr>
                <a:defRPr/>
              </a:pPr>
              <a:t>‹#›</a:t>
            </a:fld>
            <a:endParaRPr lang="en-US" altLang="en-US"/>
          </a:p>
        </p:txBody>
      </p:sp>
    </p:spTree>
    <p:extLst>
      <p:ext uri="{BB962C8B-B14F-4D97-AF65-F5344CB8AC3E}">
        <p14:creationId xmlns:p14="http://schemas.microsoft.com/office/powerpoint/2010/main" val="1492915064"/>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7490"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de-DE" dirty="0" smtClean="0"/>
              <a:t>Fall </a:t>
            </a:r>
            <a:r>
              <a:rPr lang="is-IS" dirty="0" smtClean="0"/>
              <a:t>2019</a:t>
            </a:r>
            <a:endParaRPr lang="en-US" altLang="en-US" dirty="0"/>
          </a:p>
        </p:txBody>
      </p:sp>
      <p:sp>
        <p:nvSpPr>
          <p:cNvPr id="44749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47492"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cs typeface="Arial" charset="0"/>
              </a:defRPr>
            </a:lvl1pPr>
          </a:lstStyle>
          <a:p>
            <a:pPr>
              <a:defRPr/>
            </a:pPr>
            <a:r>
              <a:rPr lang="en-US" altLang="en-US"/>
              <a:t>       </a:t>
            </a:r>
            <a:fld id="{E9385156-3977-46C9-8F80-ECC7BF7BD4F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52"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8.png"/><Relationship Id="rId6" Type="http://schemas.openxmlformats.org/officeDocument/2006/relationships/hyperlink" Target="https://youtu.be/x-VTfcmrLEQ" TargetMode="External"/><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9.png"/><Relationship Id="rId6" Type="http://schemas.openxmlformats.org/officeDocument/2006/relationships/hyperlink" Target="https://youtu.be/NUgMa5coCoE" TargetMode="External"/><Relationship Id="rId1" Type="http://schemas.microsoft.com/office/2007/relationships/media" Target="../media/media2.mp4"/><Relationship Id="rId2" Type="http://schemas.openxmlformats.org/officeDocument/2006/relationships/video" Target="../media/media2.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www.redblobgames.com/pathfinding/a-star/introduction.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15.png"/><Relationship Id="rId1" Type="http://schemas.microsoft.com/office/2007/relationships/media" Target="../media/media3.mov"/><Relationship Id="rId2" Type="http://schemas.openxmlformats.org/officeDocument/2006/relationships/video" Target="../media/media3.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www.redblobgames.com/pathfinding/a-star/introductio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www.redblobgames.com/pathfinding/a-star/introduction.html"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www.redblobgames.com/pathfinding/a-star/introduction.html"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28.png"/><Relationship Id="rId1" Type="http://schemas.microsoft.com/office/2007/relationships/media" Target="../media/media4.mov"/><Relationship Id="rId2" Type="http://schemas.openxmlformats.org/officeDocument/2006/relationships/video" Target="../media/media4.mov"/></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33.png"/><Relationship Id="rId1" Type="http://schemas.microsoft.com/office/2007/relationships/media" Target="../media/media5.mov"/><Relationship Id="rId2" Type="http://schemas.openxmlformats.org/officeDocument/2006/relationships/video" Target="../media/media5.mov"/></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3.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6.xml"/><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4.png"/><Relationship Id="rId1" Type="http://schemas.openxmlformats.org/officeDocument/2006/relationships/tags" Target="../tags/tag1.xml"/><Relationship Id="rId2"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7.xml"/><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tags" Target="../tags/tag3.xml"/><Relationship Id="rId2" Type="http://schemas.openxmlformats.org/officeDocument/2006/relationships/tags" Target="../tags/tag4.xml"/></Relationships>
</file>

<file path=ppt/slides/_rels/slide71.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48.png"/><Relationship Id="rId13" Type="http://schemas.openxmlformats.org/officeDocument/2006/relationships/image" Target="../media/image53.png"/><Relationship Id="rId14" Type="http://schemas.openxmlformats.org/officeDocument/2006/relationships/image" Target="../media/image49.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58.xml"/><Relationship Id="rId9" Type="http://schemas.openxmlformats.org/officeDocument/2006/relationships/image" Target="../media/image50.png"/><Relationship Id="rId10"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2.png"/><Relationship Id="rId10" Type="http://schemas.openxmlformats.org/officeDocument/2006/relationships/image" Target="../media/image48.png"/><Relationship Id="rId11" Type="http://schemas.openxmlformats.org/officeDocument/2006/relationships/image" Target="../media/image49.png"/><Relationship Id="rId1" Type="http://schemas.openxmlformats.org/officeDocument/2006/relationships/tags" Target="../tags/tag11.xml"/><Relationship Id="rId2" Type="http://schemas.openxmlformats.org/officeDocument/2006/relationships/tags" Target="../tags/tag12.xml"/></Relationships>
</file>

<file path=ppt/slides/_rels/slide7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56.png"/><Relationship Id="rId7" Type="http://schemas.openxmlformats.org/officeDocument/2006/relationships/image" Target="../media/image52.png"/><Relationship Id="rId8" Type="http://schemas.openxmlformats.org/officeDocument/2006/relationships/image" Target="../media/image48.png"/><Relationship Id="rId9" Type="http://schemas.openxmlformats.org/officeDocument/2006/relationships/image" Target="../media/image49.png"/><Relationship Id="rId1" Type="http://schemas.openxmlformats.org/officeDocument/2006/relationships/tags" Target="../tags/tag16.xml"/><Relationship Id="rId2" Type="http://schemas.openxmlformats.org/officeDocument/2006/relationships/tags" Target="../tags/tag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image" Target="../media/image60.jpeg"/><Relationship Id="rId5" Type="http://schemas.openxmlformats.org/officeDocument/2006/relationships/oleObject" Target="../embeddings/oleObject1.bin"/><Relationship Id="rId6" Type="http://schemas.openxmlformats.org/officeDocument/2006/relationships/image" Target="../media/image59.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a:t>Informed </a:t>
            </a:r>
            <a:r>
              <a:rPr lang="en-US" dirty="0" smtClean="0"/>
              <a:t>Search</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exam.</a:t>
            </a:r>
            <a:endParaRPr lang="en-US" dirty="0"/>
          </a:p>
        </p:txBody>
      </p:sp>
    </p:spTree>
    <p:extLst>
      <p:ext uri="{BB962C8B-B14F-4D97-AF65-F5344CB8AC3E}">
        <p14:creationId xmlns:p14="http://schemas.microsoft.com/office/powerpoint/2010/main" val="54433219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pic>
        <p:nvPicPr>
          <p:cNvPr id="6" name="Animation of Graph BFS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10</a:t>
            </a:fld>
            <a:endParaRPr lang="en-US" altLang="en-US"/>
          </a:p>
        </p:txBody>
      </p:sp>
      <p:sp>
        <p:nvSpPr>
          <p:cNvPr id="7" name="Rectangle 6"/>
          <p:cNvSpPr/>
          <p:nvPr/>
        </p:nvSpPr>
        <p:spPr>
          <a:xfrm>
            <a:off x="2552700" y="5734731"/>
            <a:ext cx="4038600"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/x-</a:t>
            </a:r>
            <a:r>
              <a:rPr lang="en-US" sz="2400" dirty="0" err="1">
                <a:hlinkClick r:id="rId6"/>
              </a:rPr>
              <a:t>VTfcmrLEQ</a:t>
            </a:r>
            <a:endParaRPr lang="en-US" sz="2400" dirty="0"/>
          </a:p>
        </p:txBody>
      </p:sp>
    </p:spTree>
    <p:extLst>
      <p:ext uri="{BB962C8B-B14F-4D97-AF65-F5344CB8AC3E}">
        <p14:creationId xmlns:p14="http://schemas.microsoft.com/office/powerpoint/2010/main" val="993676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11</a:t>
            </a:fld>
            <a:endParaRPr lang="en-US" altLang="en-US"/>
          </a:p>
        </p:txBody>
      </p:sp>
      <p:pic>
        <p:nvPicPr>
          <p:cNvPr id="7" name="Animation of Graph DFS(depth first search)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8" name="Rectangle 7"/>
          <p:cNvSpPr/>
          <p:nvPr/>
        </p:nvSpPr>
        <p:spPr>
          <a:xfrm>
            <a:off x="2286000" y="2890391"/>
            <a:ext cx="4572000" cy="1077218"/>
          </a:xfrm>
          <a:prstGeom prst="rect">
            <a:avLst/>
          </a:prstGeom>
        </p:spPr>
        <p:txBody>
          <a:bodyPr>
            <a:spAutoFit/>
          </a:bodyPr>
          <a:lstStyle/>
          <a:p>
            <a:r>
              <a:rPr lang="en-US" dirty="0"/>
              <a:t>https://y2mate.com/</a:t>
            </a:r>
            <a:r>
              <a:rPr lang="en-US" dirty="0" err="1"/>
              <a:t>youtube</a:t>
            </a:r>
            <a:r>
              <a:rPr lang="en-US" dirty="0"/>
              <a:t>/NUgMa5coCoE</a:t>
            </a:r>
          </a:p>
        </p:txBody>
      </p:sp>
      <p:sp>
        <p:nvSpPr>
          <p:cNvPr id="9" name="Rectangle 8"/>
          <p:cNvSpPr/>
          <p:nvPr/>
        </p:nvSpPr>
        <p:spPr>
          <a:xfrm>
            <a:off x="2462893" y="5786735"/>
            <a:ext cx="4218214"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/NUgMa5coCoE</a:t>
            </a:r>
            <a:endParaRPr lang="en-US" sz="2400" dirty="0"/>
          </a:p>
        </p:txBody>
      </p:sp>
    </p:spTree>
    <p:extLst>
      <p:ext uri="{BB962C8B-B14F-4D97-AF65-F5344CB8AC3E}">
        <p14:creationId xmlns:p14="http://schemas.microsoft.com/office/powerpoint/2010/main" val="70627267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pPr eaLnBrk="1" hangingPunct="1"/>
            <a:r>
              <a:rPr lang="en-US" dirty="0"/>
              <a:t>Fringe Strategies </a:t>
            </a:r>
            <a:r>
              <a:rPr lang="en-US" dirty="0" smtClean="0"/>
              <a:t>with One Queue</a:t>
            </a:r>
          </a:p>
        </p:txBody>
      </p:sp>
      <p:sp>
        <p:nvSpPr>
          <p:cNvPr id="29711" name="Rectangle 15"/>
          <p:cNvSpPr>
            <a:spLocks noGrp="1" noChangeArrowheads="1"/>
          </p:cNvSpPr>
          <p:nvPr>
            <p:ph idx="1"/>
          </p:nvPr>
        </p:nvSpPr>
        <p:spPr>
          <a:xfrm>
            <a:off x="285750" y="1939527"/>
            <a:ext cx="4381500" cy="3546873"/>
          </a:xfrm>
        </p:spPr>
        <p:txBody>
          <a:bodyPr/>
          <a:lstStyle/>
          <a:p>
            <a:pPr eaLnBrk="1" hangingPunct="1"/>
            <a:r>
              <a:rPr lang="en-US" sz="2100" dirty="0" smtClean="0"/>
              <a:t>These </a:t>
            </a:r>
            <a:r>
              <a:rPr lang="en-US" sz="2100" dirty="0"/>
              <a:t>search algorithms are the same except for fringe strategies</a:t>
            </a:r>
          </a:p>
          <a:p>
            <a:pPr lvl="1"/>
            <a:r>
              <a:rPr lang="en-US" sz="1800" dirty="0" smtClean="0"/>
              <a:t>DFS strategy = LIFO stack</a:t>
            </a:r>
          </a:p>
          <a:p>
            <a:pPr lvl="1"/>
            <a:r>
              <a:rPr lang="en-US" sz="1800" dirty="0" smtClean="0"/>
              <a:t>BSF </a:t>
            </a:r>
            <a:r>
              <a:rPr lang="en-US" sz="1800" dirty="0"/>
              <a:t>strategy </a:t>
            </a:r>
            <a:r>
              <a:rPr lang="en-US" sz="1800" dirty="0" smtClean="0"/>
              <a:t>= FIFO queue </a:t>
            </a:r>
          </a:p>
          <a:p>
            <a:pPr lvl="1"/>
            <a:r>
              <a:rPr lang="en-US" sz="1800" dirty="0" smtClean="0"/>
              <a:t>Conceptually</a:t>
            </a:r>
            <a:r>
              <a:rPr lang="en-US" sz="1800" dirty="0"/>
              <a:t>, all fringes are priority queues (i.e. collections of nodes with attached priorities)</a:t>
            </a:r>
          </a:p>
          <a:p>
            <a:pPr lvl="1"/>
            <a:r>
              <a:rPr lang="en-US" sz="1800" smtClean="0"/>
              <a:t>You can </a:t>
            </a:r>
            <a:r>
              <a:rPr lang="en-US" sz="1800" dirty="0"/>
              <a:t>even code one implementation that takes a variable queuing object</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3426" y="1829594"/>
            <a:ext cx="4314824" cy="3355974"/>
          </a:xfrm>
          <a:prstGeom prst="rect">
            <a:avLst/>
          </a:prstGeom>
          <a:noFill/>
        </p:spPr>
      </p:pic>
      <p:sp>
        <p:nvSpPr>
          <p:cNvPr id="5" name="TextBox 4"/>
          <p:cNvSpPr txBox="1"/>
          <p:nvPr/>
        </p:nvSpPr>
        <p:spPr bwMode="auto">
          <a:xfrm>
            <a:off x="5374075" y="5457157"/>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92795262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10841"/>
            <a:ext cx="7772400" cy="3941117"/>
          </a:xfrm>
        </p:spPr>
      </p:pic>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13</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64577029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14</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154080795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15</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69419941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79910"/>
            <a:ext cx="7772400" cy="4002980"/>
          </a:xfrm>
        </p:spPr>
      </p:pic>
    </p:spTree>
    <p:extLst>
      <p:ext uri="{BB962C8B-B14F-4D97-AF65-F5344CB8AC3E}">
        <p14:creationId xmlns:p14="http://schemas.microsoft.com/office/powerpoint/2010/main" val="19008421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17</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_BFS-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4013"/>
            <a:ext cx="7772400" cy="3914775"/>
          </a:xfrm>
        </p:spPr>
      </p:pic>
    </p:spTree>
    <p:extLst>
      <p:ext uri="{BB962C8B-B14F-4D97-AF65-F5344CB8AC3E}">
        <p14:creationId xmlns:p14="http://schemas.microsoft.com/office/powerpoint/2010/main" val="81171059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656" y="1295400"/>
            <a:ext cx="7078688" cy="4572000"/>
          </a:xfrm>
        </p:spPr>
      </p:pic>
      <p:sp>
        <p:nvSpPr>
          <p:cNvPr id="2" name="Title 1"/>
          <p:cNvSpPr>
            <a:spLocks noGrp="1"/>
          </p:cNvSpPr>
          <p:nvPr>
            <p:ph type="title"/>
          </p:nvPr>
        </p:nvSpPr>
        <p:spPr/>
        <p:txBody>
          <a:bodyPr/>
          <a:lstStyle/>
          <a:p>
            <a:r>
              <a:rPr lang="en-US" dirty="0"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18</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18618192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19</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92661"/>
            <a:ext cx="7772400" cy="3977477"/>
          </a:xfrm>
        </p:spPr>
      </p:pic>
    </p:spTree>
    <p:extLst>
      <p:ext uri="{BB962C8B-B14F-4D97-AF65-F5344CB8AC3E}">
        <p14:creationId xmlns:p14="http://schemas.microsoft.com/office/powerpoint/2010/main" val="97367477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2081941"/>
            <a:ext cx="3352800" cy="1470025"/>
          </a:xfrm>
        </p:spPr>
        <p:txBody>
          <a:bodyPr/>
          <a:lstStyle/>
          <a:p>
            <a:r>
              <a:rPr lang="en-US" dirty="0" smtClean="0"/>
              <a:t>Supplemental Reading</a:t>
            </a:r>
            <a:endParaRPr lang="en-US" sz="2800" dirty="0"/>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sp>
        <p:nvSpPr>
          <p:cNvPr id="2" name="TextBox 1"/>
          <p:cNvSpPr txBox="1"/>
          <p:nvPr/>
        </p:nvSpPr>
        <p:spPr>
          <a:xfrm>
            <a:off x="169074" y="3580237"/>
            <a:ext cx="4060026" cy="1569660"/>
          </a:xfrm>
          <a:prstGeom prst="rect">
            <a:avLst/>
          </a:prstGeom>
          <a:noFill/>
        </p:spPr>
        <p:txBody>
          <a:bodyPr wrap="square" rtlCol="0">
            <a:spAutoFit/>
          </a:bodyPr>
          <a:lstStyle/>
          <a:p>
            <a:pPr algn="ctr"/>
            <a:r>
              <a:rPr lang="en-US" dirty="0" smtClean="0">
                <a:solidFill>
                  <a:srgbClr val="FF0000"/>
                </a:solidFill>
              </a:rPr>
              <a:t>I recommend this A* tutorial by Amit Patel of Red Blob Games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124" y="1230437"/>
            <a:ext cx="4740876" cy="5627563"/>
          </a:xfrm>
          <a:prstGeom prst="rect">
            <a:avLst/>
          </a:prstGeom>
        </p:spPr>
      </p:pic>
      <p:sp>
        <p:nvSpPr>
          <p:cNvPr id="6" name="Rectangle 5"/>
          <p:cNvSpPr/>
          <p:nvPr/>
        </p:nvSpPr>
        <p:spPr>
          <a:xfrm>
            <a:off x="0" y="5625677"/>
            <a:ext cx="4648200" cy="707886"/>
          </a:xfrm>
          <a:prstGeom prst="rect">
            <a:avLst/>
          </a:prstGeom>
        </p:spPr>
        <p:txBody>
          <a:bodyPr wrap="square">
            <a:spAutoFit/>
          </a:bodyPr>
          <a:lstStyle/>
          <a:p>
            <a:r>
              <a:rPr lang="en-US" sz="2000" dirty="0">
                <a:hlinkClick r:id="rId4"/>
              </a:rPr>
              <a:t>https://</a:t>
            </a:r>
            <a:r>
              <a:rPr lang="en-US" sz="2000" dirty="0" err="1">
                <a:hlinkClick r:id="rId4"/>
              </a:rPr>
              <a:t>www.redblobgames.com</a:t>
            </a:r>
            <a:r>
              <a:rPr lang="en-US" sz="2000" dirty="0">
                <a:hlinkClick r:id="rId4"/>
              </a:rPr>
              <a:t>/pathfinding/a-star/</a:t>
            </a:r>
            <a:r>
              <a:rPr lang="en-US" sz="2000" dirty="0" err="1">
                <a:hlinkClick r:id="rId4"/>
              </a:rPr>
              <a:t>introduction.html</a:t>
            </a:r>
            <a:endParaRPr lang="en-US" sz="2000" dirty="0"/>
          </a:p>
        </p:txBody>
      </p:sp>
    </p:spTree>
    <p:extLst>
      <p:ext uri="{BB962C8B-B14F-4D97-AF65-F5344CB8AC3E}">
        <p14:creationId xmlns:p14="http://schemas.microsoft.com/office/powerpoint/2010/main" val="38365390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518" y="1295400"/>
            <a:ext cx="7168963" cy="4572000"/>
          </a:xfrm>
        </p:spPr>
      </p:pic>
      <p:sp>
        <p:nvSpPr>
          <p:cNvPr id="2" name="Title 1"/>
          <p:cNvSpPr>
            <a:spLocks noGrp="1"/>
          </p:cNvSpPr>
          <p:nvPr>
            <p:ph type="title"/>
          </p:nvPr>
        </p:nvSpPr>
        <p:spPr/>
        <p:txBody>
          <a:bodyPr/>
          <a:lstStyle/>
          <a:p>
            <a:r>
              <a:rPr lang="en-US" dirty="0"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spTree>
    <p:extLst>
      <p:ext uri="{BB962C8B-B14F-4D97-AF65-F5344CB8AC3E}">
        <p14:creationId xmlns:p14="http://schemas.microsoft.com/office/powerpoint/2010/main" val="9084697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21</a:t>
            </a:fld>
            <a:endParaRPr lang="en-US" alt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592661"/>
            <a:ext cx="7772400" cy="397747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343400"/>
            <a:ext cx="4854266" cy="22606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023930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2948" name="Rectangle 2"/>
          <p:cNvSpPr>
            <a:spLocks noGrp="1" noChangeArrowheads="1"/>
          </p:cNvSpPr>
          <p:nvPr>
            <p:ph type="ctrTitle" idx="4294967295"/>
          </p:nvPr>
        </p:nvSpPr>
        <p:spPr>
          <a:xfrm>
            <a:off x="685800" y="2130425"/>
            <a:ext cx="7772400" cy="1470025"/>
          </a:xfrm>
        </p:spPr>
        <p:txBody>
          <a:bodyPr/>
          <a:lstStyle/>
          <a:p>
            <a:r>
              <a:rPr lang="en-US"/>
              <a:t>“Uniform Cost” Search</a:t>
            </a:r>
          </a:p>
        </p:txBody>
      </p:sp>
      <p:sp>
        <p:nvSpPr>
          <p:cNvPr id="82949" name="Rectangle 3"/>
          <p:cNvSpPr>
            <a:spLocks noGrp="1" noChangeArrowheads="1"/>
          </p:cNvSpPr>
          <p:nvPr>
            <p:ph type="subTitle" idx="4294967295"/>
          </p:nvPr>
        </p:nvSpPr>
        <p:spPr>
          <a:xfrm>
            <a:off x="685800" y="3886200"/>
            <a:ext cx="7086600" cy="1752600"/>
          </a:xfrm>
        </p:spPr>
        <p:txBody>
          <a:bodyPr/>
          <a:lstStyle/>
          <a:p>
            <a:pPr marL="0" indent="0">
              <a:buNone/>
            </a:pPr>
            <a:r>
              <a:rPr lang="en-US" dirty="0"/>
              <a:t>“In computer science, </a:t>
            </a:r>
            <a:r>
              <a:rPr lang="en-US" i="1" dirty="0">
                <a:solidFill>
                  <a:srgbClr val="C00000"/>
                </a:solidFill>
              </a:rPr>
              <a:t>uniform-cost</a:t>
            </a:r>
            <a:r>
              <a:rPr lang="en-US" dirty="0"/>
              <a:t> search (UCS) is a tree search algorithm used for traversing or searching a </a:t>
            </a:r>
            <a:r>
              <a:rPr lang="en-US" i="1" dirty="0">
                <a:solidFill>
                  <a:srgbClr val="C00000"/>
                </a:solidFill>
              </a:rPr>
              <a:t>weighted</a:t>
            </a:r>
            <a:r>
              <a:rPr lang="en-US" dirty="0">
                <a:solidFill>
                  <a:srgbClr val="C00000"/>
                </a:solidFill>
              </a:rPr>
              <a:t> </a:t>
            </a:r>
            <a:r>
              <a:rPr lang="en-US" dirty="0"/>
              <a:t>tree, tree structure, or graph.”  - Wikipedia</a:t>
            </a:r>
          </a:p>
        </p:txBody>
      </p:sp>
      <p:sp>
        <p:nvSpPr>
          <p:cNvPr id="2" name="Slide Number Placeholder 1"/>
          <p:cNvSpPr>
            <a:spLocks noGrp="1"/>
          </p:cNvSpPr>
          <p:nvPr>
            <p:ph type="sldNum" sz="quarter" idx="12"/>
          </p:nvPr>
        </p:nvSpPr>
        <p:spPr/>
        <p:txBody>
          <a:bodyPr/>
          <a:lstStyle/>
          <a:p>
            <a:pPr>
              <a:defRPr/>
            </a:pPr>
            <a:r>
              <a:rPr lang="en-US" altLang="en-US"/>
              <a:t>       </a:t>
            </a:r>
            <a:fld id="{B6200CFA-2953-4AAC-91D2-C913350D0A3A}" type="slidenum">
              <a:rPr lang="en-US" altLang="en-US" smtClean="0"/>
              <a:pPr>
                <a:defRPr/>
              </a:pPr>
              <a:t>22</a:t>
            </a:fld>
            <a:endParaRPr lang="en-US" altLang="en-US"/>
          </a:p>
        </p:txBody>
      </p:sp>
    </p:spTree>
    <p:extLst>
      <p:ext uri="{BB962C8B-B14F-4D97-AF65-F5344CB8AC3E}">
        <p14:creationId xmlns:p14="http://schemas.microsoft.com/office/powerpoint/2010/main" val="401622100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a:xfrm>
            <a:off x="685800" y="541338"/>
            <a:ext cx="7772400" cy="601662"/>
          </a:xfrm>
        </p:spPr>
        <p:txBody>
          <a:bodyPr/>
          <a:lstStyle/>
          <a:p>
            <a:r>
              <a:rPr lang="en-US"/>
              <a:t>Motivation: Romanian Map Problem</a:t>
            </a:r>
          </a:p>
        </p:txBody>
      </p:sp>
      <p:grpSp>
        <p:nvGrpSpPr>
          <p:cNvPr id="83973" name="Group 3"/>
          <p:cNvGrpSpPr>
            <a:grpSpLocks/>
          </p:cNvGrpSpPr>
          <p:nvPr/>
        </p:nvGrpSpPr>
        <p:grpSpPr bwMode="auto">
          <a:xfrm>
            <a:off x="1652168" y="1195388"/>
            <a:ext cx="5483645" cy="3632200"/>
            <a:chOff x="438" y="1008"/>
            <a:chExt cx="4363" cy="2671"/>
          </a:xfrm>
        </p:grpSpPr>
        <p:pic>
          <p:nvPicPr>
            <p:cNvPr id="83975" name="Picture 4" descr="graph1Marth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 y="1008"/>
              <a:ext cx="3843" cy="2671"/>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76" name="Text Box 5"/>
            <p:cNvSpPr txBox="1">
              <a:spLocks noChangeArrowheads="1"/>
            </p:cNvSpPr>
            <p:nvPr/>
          </p:nvSpPr>
          <p:spPr bwMode="auto">
            <a:xfrm>
              <a:off x="791" y="1775"/>
              <a:ext cx="550" cy="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a:solidFill>
                    <a:schemeClr val="accent2"/>
                  </a:solidFill>
                </a:rPr>
                <a:t>Arad</a:t>
              </a:r>
            </a:p>
          </p:txBody>
        </p:sp>
        <p:sp>
          <p:nvSpPr>
            <p:cNvPr id="83977" name="Text Box 6"/>
            <p:cNvSpPr txBox="1">
              <a:spLocks noChangeArrowheads="1"/>
            </p:cNvSpPr>
            <p:nvPr/>
          </p:nvSpPr>
          <p:spPr bwMode="auto">
            <a:xfrm>
              <a:off x="438" y="2011"/>
              <a:ext cx="37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spcBef>
                  <a:spcPct val="50000"/>
                </a:spcBef>
              </a:pPr>
              <a:r>
                <a:rPr lang="en-US" sz="1400" dirty="0">
                  <a:solidFill>
                    <a:schemeClr val="accent2"/>
                  </a:solidFill>
                </a:rPr>
                <a:t>118</a:t>
              </a:r>
            </a:p>
          </p:txBody>
        </p:sp>
        <p:sp>
          <p:nvSpPr>
            <p:cNvPr id="83978" name="Oval 7"/>
            <p:cNvSpPr>
              <a:spLocks noChangeArrowheads="1"/>
            </p:cNvSpPr>
            <p:nvPr/>
          </p:nvSpPr>
          <p:spPr bwMode="auto">
            <a:xfrm>
              <a:off x="3247" y="3002"/>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979" name="Oval 8"/>
            <p:cNvSpPr>
              <a:spLocks noChangeArrowheads="1"/>
            </p:cNvSpPr>
            <p:nvPr/>
          </p:nvSpPr>
          <p:spPr bwMode="auto">
            <a:xfrm>
              <a:off x="720" y="1813"/>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3974" name="Rectangle 9"/>
          <p:cNvSpPr>
            <a:spLocks noGrp="1" noChangeArrowheads="1"/>
          </p:cNvSpPr>
          <p:nvPr>
            <p:ph type="body" idx="1"/>
          </p:nvPr>
        </p:nvSpPr>
        <p:spPr>
          <a:xfrm>
            <a:off x="719138" y="4911725"/>
            <a:ext cx="7705725" cy="1371600"/>
          </a:xfrm>
          <a:solidFill>
            <a:schemeClr val="bg1"/>
          </a:solidFill>
        </p:spPr>
        <p:txBody>
          <a:bodyPr/>
          <a:lstStyle/>
          <a:p>
            <a:r>
              <a:rPr lang="en-US" dirty="0"/>
              <a:t>All our search methods so far assume </a:t>
            </a:r>
            <a:br>
              <a:rPr lang="en-US" dirty="0"/>
            </a:br>
            <a:r>
              <a:rPr lang="en-US" dirty="0"/>
              <a:t>	</a:t>
            </a:r>
            <a:r>
              <a:rPr lang="en-US" i="1" dirty="0"/>
              <a:t>step-cost = 1</a:t>
            </a:r>
          </a:p>
          <a:p>
            <a:r>
              <a:rPr lang="en-US" i="1" dirty="0"/>
              <a:t>This is only true for some problems</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357461577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r>
              <a:rPr lang="en-US" i="1" dirty="0">
                <a:latin typeface="Times New Roman" panose="02020603050405020304" pitchFamily="18" charset="0"/>
                <a:cs typeface="Times New Roman" panose="02020603050405020304" pitchFamily="18" charset="0"/>
              </a:rPr>
              <a:t>g(N):  </a:t>
            </a:r>
            <a:r>
              <a:rPr lang="en-US" dirty="0"/>
              <a:t>the </a:t>
            </a:r>
            <a:r>
              <a:rPr lang="en-US" i="1" dirty="0"/>
              <a:t>path cost</a:t>
            </a:r>
            <a:r>
              <a:rPr lang="en-US" dirty="0"/>
              <a:t> function</a:t>
            </a:r>
          </a:p>
        </p:txBody>
      </p:sp>
      <p:sp>
        <p:nvSpPr>
          <p:cNvPr id="84997" name="Rectangle 3"/>
          <p:cNvSpPr>
            <a:spLocks noGrp="1" noChangeArrowheads="1"/>
          </p:cNvSpPr>
          <p:nvPr>
            <p:ph type="body" idx="1"/>
          </p:nvPr>
        </p:nvSpPr>
        <p:spPr>
          <a:xfrm>
            <a:off x="685800" y="1295400"/>
            <a:ext cx="7772400" cy="4892675"/>
          </a:xfrm>
        </p:spPr>
        <p:txBody>
          <a:bodyPr/>
          <a:lstStyle/>
          <a:p>
            <a:r>
              <a:rPr lang="en-US" dirty="0"/>
              <a:t>Our assumption so far:  </a:t>
            </a:r>
            <a:r>
              <a:rPr lang="en-US" sz="2400" b="1" dirty="0">
                <a:ea typeface="+mn-ea"/>
                <a:cs typeface="+mn-cs"/>
              </a:rPr>
              <a:t>All moves equal in cost</a:t>
            </a:r>
          </a:p>
          <a:p>
            <a:pPr lvl="1"/>
            <a:r>
              <a:rPr lang="en-US" dirty="0"/>
              <a:t>Cost = # of nodes in path-1</a:t>
            </a:r>
            <a:endParaRPr lang="en-US" i="1" dirty="0"/>
          </a:p>
          <a:p>
            <a:pPr lvl="1"/>
            <a:r>
              <a:rPr lang="en-US" i="1" dirty="0">
                <a:latin typeface="Times New Roman" panose="02020603050405020304" pitchFamily="18" charset="0"/>
                <a:cs typeface="Times New Roman" panose="02020603050405020304" pitchFamily="18" charset="0"/>
              </a:rPr>
              <a:t>g(N) </a:t>
            </a:r>
            <a:r>
              <a:rPr lang="en-US" dirty="0"/>
              <a:t>= </a:t>
            </a:r>
            <a:r>
              <a:rPr lang="en-US" i="1" dirty="0">
                <a:latin typeface="Times New Roman" panose="02020603050405020304" pitchFamily="18" charset="0"/>
                <a:cs typeface="Times New Roman" panose="02020603050405020304" pitchFamily="18" charset="0"/>
              </a:rPr>
              <a:t>depth(N) </a:t>
            </a:r>
            <a:r>
              <a:rPr lang="en-US" dirty="0"/>
              <a:t>in the search tree</a:t>
            </a:r>
          </a:p>
          <a:p>
            <a:pPr lvl="1"/>
            <a:endParaRPr lang="en-US" dirty="0"/>
          </a:p>
          <a:p>
            <a:pPr lvl="1"/>
            <a:endParaRPr lang="en-US" dirty="0"/>
          </a:p>
          <a:p>
            <a:r>
              <a:rPr lang="en-US" dirty="0"/>
              <a:t>More general: Assigning a (potentially) unique cost to each step</a:t>
            </a:r>
          </a:p>
          <a:p>
            <a:pPr lvl="1"/>
            <a:r>
              <a:rPr lang="en-US" dirty="0"/>
              <a:t>N</a:t>
            </a:r>
            <a:r>
              <a:rPr lang="en-US" baseline="-25000" dirty="0"/>
              <a:t>0</a:t>
            </a:r>
            <a:r>
              <a:rPr lang="en-US" dirty="0"/>
              <a:t>, N</a:t>
            </a:r>
            <a:r>
              <a:rPr lang="en-US" baseline="-25000" dirty="0"/>
              <a:t>1</a:t>
            </a:r>
            <a:r>
              <a:rPr lang="en-US" dirty="0"/>
              <a:t>, N</a:t>
            </a:r>
            <a:r>
              <a:rPr lang="en-US" baseline="-25000" dirty="0"/>
              <a:t>2</a:t>
            </a:r>
            <a:r>
              <a:rPr lang="en-US" dirty="0"/>
              <a:t>, N</a:t>
            </a:r>
            <a:r>
              <a:rPr lang="en-US" baseline="-25000" dirty="0"/>
              <a:t>3</a:t>
            </a:r>
            <a:r>
              <a:rPr lang="en-US" dirty="0"/>
              <a:t> = nodes visited on path </a:t>
            </a:r>
            <a:r>
              <a:rPr lang="en-US" i="1" dirty="0"/>
              <a:t>p </a:t>
            </a:r>
            <a:r>
              <a:rPr lang="en-US" dirty="0"/>
              <a:t>from N</a:t>
            </a:r>
            <a:r>
              <a:rPr lang="en-US" baseline="-25000" dirty="0"/>
              <a:t>0</a:t>
            </a:r>
            <a:r>
              <a:rPr lang="en-US" dirty="0"/>
              <a:t> to N</a:t>
            </a:r>
            <a:r>
              <a:rPr lang="en-US" baseline="-25000" dirty="0"/>
              <a:t>3</a:t>
            </a:r>
          </a:p>
          <a:p>
            <a:pPr lvl="1"/>
            <a:r>
              <a:rPr lang="en-US" i="1" dirty="0">
                <a:latin typeface="Times New Roman" panose="02020603050405020304" pitchFamily="18" charset="0"/>
                <a:cs typeface="Times New Roman" panose="02020603050405020304" pitchFamily="18" charset="0"/>
              </a:rPr>
              <a:t>C(</a:t>
            </a:r>
            <a:r>
              <a:rPr lang="en-US" i="1" dirty="0" err="1">
                <a:latin typeface="Times New Roman" panose="02020603050405020304" pitchFamily="18" charset="0"/>
                <a:cs typeface="Times New Roman" panose="02020603050405020304" pitchFamily="18" charset="0"/>
              </a:rPr>
              <a:t>i,j</a:t>
            </a:r>
            <a:r>
              <a:rPr lang="en-US" i="1" dirty="0">
                <a:latin typeface="Times New Roman" panose="02020603050405020304" pitchFamily="18" charset="0"/>
                <a:cs typeface="Times New Roman" panose="02020603050405020304" pitchFamily="18" charset="0"/>
              </a:rPr>
              <a:t>): </a:t>
            </a:r>
            <a:r>
              <a:rPr lang="en-US" dirty="0"/>
              <a:t>Cost of going from N</a:t>
            </a:r>
            <a:r>
              <a:rPr lang="en-US" baseline="-25000" dirty="0"/>
              <a:t>i </a:t>
            </a:r>
            <a:r>
              <a:rPr lang="en-US" dirty="0"/>
              <a:t>to </a:t>
            </a:r>
            <a:r>
              <a:rPr lang="en-US" dirty="0" err="1"/>
              <a:t>N</a:t>
            </a:r>
            <a:r>
              <a:rPr lang="en-US" baseline="-25000" dirty="0" err="1"/>
              <a:t>j</a:t>
            </a:r>
            <a:endParaRPr lang="en-US" baseline="-25000" dirty="0"/>
          </a:p>
          <a:p>
            <a:pPr lvl="1"/>
            <a:r>
              <a:rPr lang="en-US" dirty="0"/>
              <a:t>If N</a:t>
            </a:r>
            <a:r>
              <a:rPr lang="en-US" baseline="-25000" dirty="0"/>
              <a:t>0</a:t>
            </a:r>
            <a:r>
              <a:rPr lang="en-US" dirty="0"/>
              <a:t> the root of the search tree,</a:t>
            </a:r>
            <a:br>
              <a:rPr lang="en-US" dirty="0"/>
            </a:br>
            <a:r>
              <a:rPr lang="en-US" dirty="0"/>
              <a:t>		</a:t>
            </a:r>
            <a:r>
              <a:rPr lang="en-US" i="1" dirty="0">
                <a:latin typeface="Times New Roman" panose="02020603050405020304" pitchFamily="18" charset="0"/>
                <a:cs typeface="Times New Roman" panose="02020603050405020304" pitchFamily="18" charset="0"/>
              </a:rPr>
              <a:t>g(N3)=C(0,1)+C(1,2)+C(2,3)</a:t>
            </a:r>
          </a:p>
          <a:p>
            <a:pPr lvl="1"/>
            <a:endParaRPr lang="en-US" dirty="0"/>
          </a:p>
          <a:p>
            <a:endParaRPr lang="en-US"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119460686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a:t>Uniform-cost search (UCS)</a:t>
            </a:r>
          </a:p>
        </p:txBody>
      </p:sp>
      <p:sp>
        <p:nvSpPr>
          <p:cNvPr id="86021" name="Rectangle 3"/>
          <p:cNvSpPr>
            <a:spLocks noGrp="1" noChangeArrowheads="1"/>
          </p:cNvSpPr>
          <p:nvPr>
            <p:ph type="body" idx="1"/>
          </p:nvPr>
        </p:nvSpPr>
        <p:spPr>
          <a:xfrm>
            <a:off x="685800" y="1295399"/>
            <a:ext cx="7772400" cy="4930833"/>
          </a:xfrm>
        </p:spPr>
        <p:txBody>
          <a:bodyPr/>
          <a:lstStyle/>
          <a:p>
            <a:pPr>
              <a:lnSpc>
                <a:spcPct val="90000"/>
              </a:lnSpc>
              <a:spcBef>
                <a:spcPts val="1200"/>
              </a:spcBef>
              <a:spcAft>
                <a:spcPts val="0"/>
              </a:spcAft>
            </a:pPr>
            <a:r>
              <a:rPr lang="en-US" dirty="0"/>
              <a:t>Extension of BF-search:</a:t>
            </a:r>
          </a:p>
          <a:p>
            <a:pPr lvl="1">
              <a:lnSpc>
                <a:spcPct val="90000"/>
              </a:lnSpc>
              <a:spcBef>
                <a:spcPts val="1200"/>
              </a:spcBef>
              <a:spcAft>
                <a:spcPts val="0"/>
              </a:spcAft>
            </a:pPr>
            <a:r>
              <a:rPr lang="en-US" sz="2100" b="1" dirty="0">
                <a:solidFill>
                  <a:srgbClr val="C00000"/>
                </a:solidFill>
              </a:rPr>
              <a:t>Expand node with </a:t>
            </a:r>
            <a:r>
              <a:rPr lang="en-US" sz="2100" b="1" i="1" dirty="0">
                <a:solidFill>
                  <a:srgbClr val="C00000"/>
                </a:solidFill>
              </a:rPr>
              <a:t>lowest path cost</a:t>
            </a:r>
          </a:p>
          <a:p>
            <a:pPr>
              <a:lnSpc>
                <a:spcPct val="90000"/>
              </a:lnSpc>
              <a:spcBef>
                <a:spcPts val="1200"/>
              </a:spcBef>
              <a:spcAft>
                <a:spcPts val="0"/>
              </a:spcAft>
            </a:pPr>
            <a:r>
              <a:rPr lang="en-US" dirty="0"/>
              <a:t>Implementation: </a:t>
            </a:r>
            <a:br>
              <a:rPr lang="en-US" dirty="0"/>
            </a:br>
            <a:r>
              <a:rPr lang="en-US" dirty="0"/>
              <a:t>	</a:t>
            </a:r>
            <a:r>
              <a:rPr lang="en-US" i="1" dirty="0">
                <a:solidFill>
                  <a:srgbClr val="C00000"/>
                </a:solidFill>
              </a:rPr>
              <a:t>frontier</a:t>
            </a:r>
            <a:r>
              <a:rPr lang="en-US" dirty="0">
                <a:solidFill>
                  <a:srgbClr val="C00000"/>
                </a:solidFill>
              </a:rPr>
              <a:t> = priority queue ordered by g(n)</a:t>
            </a:r>
          </a:p>
          <a:p>
            <a:pPr>
              <a:lnSpc>
                <a:spcPct val="90000"/>
              </a:lnSpc>
              <a:spcBef>
                <a:spcPts val="1200"/>
              </a:spcBef>
              <a:spcAft>
                <a:spcPts val="0"/>
              </a:spcAft>
            </a:pPr>
            <a:r>
              <a:rPr lang="en-US" dirty="0"/>
              <a:t>Subtle but significant difference from BFS:</a:t>
            </a:r>
          </a:p>
          <a:p>
            <a:pPr lvl="1">
              <a:lnSpc>
                <a:spcPct val="90000"/>
              </a:lnSpc>
              <a:spcBef>
                <a:spcPts val="1200"/>
              </a:spcBef>
              <a:spcAft>
                <a:spcPts val="0"/>
              </a:spcAft>
            </a:pPr>
            <a:r>
              <a:rPr lang="en-US" dirty="0"/>
              <a:t>Tests if a node is a goal state when it is selected for expansion, </a:t>
            </a:r>
            <a:r>
              <a:rPr lang="en-US" dirty="0">
                <a:solidFill>
                  <a:srgbClr val="C00000"/>
                </a:solidFill>
              </a:rPr>
              <a:t>not when it is added to the frontier</a:t>
            </a:r>
            <a:r>
              <a:rPr lang="en-US" dirty="0"/>
              <a:t>.</a:t>
            </a:r>
          </a:p>
          <a:p>
            <a:pPr lvl="1">
              <a:lnSpc>
                <a:spcPct val="90000"/>
              </a:lnSpc>
              <a:spcBef>
                <a:spcPts val="1200"/>
              </a:spcBef>
              <a:spcAft>
                <a:spcPts val="0"/>
              </a:spcAft>
            </a:pPr>
            <a:r>
              <a:rPr lang="en-US" dirty="0"/>
              <a:t>Updates a node on the frontier if a better path to the same state is found.</a:t>
            </a:r>
          </a:p>
          <a:p>
            <a:pPr lvl="1">
              <a:lnSpc>
                <a:spcPct val="90000"/>
              </a:lnSpc>
              <a:spcBef>
                <a:spcPts val="1200"/>
              </a:spcBef>
              <a:spcAft>
                <a:spcPts val="0"/>
              </a:spcAft>
            </a:pPr>
            <a:r>
              <a:rPr lang="en-US" sz="2400" dirty="0"/>
              <a:t>So always </a:t>
            </a:r>
            <a:r>
              <a:rPr lang="en-US" sz="2400" dirty="0" err="1"/>
              <a:t>enqueues</a:t>
            </a:r>
            <a:r>
              <a:rPr lang="en-US" sz="2400" dirty="0"/>
              <a:t> a node </a:t>
            </a:r>
            <a:r>
              <a:rPr lang="en-US" sz="2400" i="1" dirty="0"/>
              <a:t>before checking whether it is a goal.</a:t>
            </a:r>
          </a:p>
          <a:p>
            <a:pPr marL="457200" lvl="1" indent="0" algn="ctr">
              <a:lnSpc>
                <a:spcPct val="90000"/>
              </a:lnSpc>
              <a:spcBef>
                <a:spcPts val="1200"/>
              </a:spcBef>
              <a:spcAft>
                <a:spcPts val="0"/>
              </a:spcAft>
              <a:buNone/>
            </a:pPr>
            <a:r>
              <a:rPr lang="en-US" sz="3200" i="1" dirty="0">
                <a:solidFill>
                  <a:srgbClr val="C00000"/>
                </a:solidFill>
              </a:rPr>
              <a:t>WHY??? </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25</a:t>
            </a:fld>
            <a:endParaRPr lang="en-US" altLang="en-US"/>
          </a:p>
        </p:txBody>
      </p:sp>
    </p:spTree>
    <p:extLst>
      <p:ext uri="{BB962C8B-B14F-4D97-AF65-F5344CB8AC3E}">
        <p14:creationId xmlns:p14="http://schemas.microsoft.com/office/powerpoint/2010/main" val="375416878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dirty="0" smtClean="0"/>
              <a:t>Shape of Search</a:t>
            </a:r>
            <a:endParaRPr lang="en-US" dirty="0"/>
          </a:p>
        </p:txBody>
      </p:sp>
      <p:sp>
        <p:nvSpPr>
          <p:cNvPr id="86021" name="Rectangle 3"/>
          <p:cNvSpPr>
            <a:spLocks noGrp="1" noChangeArrowheads="1"/>
          </p:cNvSpPr>
          <p:nvPr>
            <p:ph type="body" idx="1"/>
          </p:nvPr>
        </p:nvSpPr>
        <p:spPr>
          <a:xfrm>
            <a:off x="3505200" y="1295399"/>
            <a:ext cx="4953000" cy="4930833"/>
          </a:xfrm>
        </p:spPr>
        <p:txBody>
          <a:bodyPr/>
          <a:lstStyle/>
          <a:p>
            <a:pPr>
              <a:lnSpc>
                <a:spcPct val="90000"/>
              </a:lnSpc>
              <a:spcBef>
                <a:spcPts val="1200"/>
              </a:spcBef>
              <a:spcAft>
                <a:spcPts val="0"/>
              </a:spcAft>
            </a:pPr>
            <a:r>
              <a:rPr lang="en-US" dirty="0"/>
              <a:t>Breadth First Search</a:t>
            </a:r>
            <a:r>
              <a:rPr lang="en-US" b="0" dirty="0"/>
              <a:t> explores equally in all directions. </a:t>
            </a:r>
            <a:r>
              <a:rPr lang="en-US" b="0" dirty="0" smtClean="0"/>
              <a:t> It’s frontier is implemented as a FIFO queue.  This results in smooth contours or “</a:t>
            </a:r>
            <a:r>
              <a:rPr lang="en-US" b="0" dirty="0" err="1" smtClean="0"/>
              <a:t>plys</a:t>
            </a:r>
            <a:r>
              <a:rPr lang="en-US" b="0" dirty="0" smtClean="0"/>
              <a:t>”.</a:t>
            </a:r>
            <a:endParaRPr lang="en-US" sz="2400" b="0" i="1" dirty="0"/>
          </a:p>
          <a:p>
            <a:pPr>
              <a:lnSpc>
                <a:spcPct val="90000"/>
              </a:lnSpc>
              <a:spcBef>
                <a:spcPts val="1200"/>
              </a:spcBef>
              <a:spcAft>
                <a:spcPts val="0"/>
              </a:spcAft>
            </a:pPr>
            <a:endParaRPr lang="en-US" b="0" i="1" dirty="0" smtClean="0"/>
          </a:p>
          <a:p>
            <a:pPr>
              <a:lnSpc>
                <a:spcPct val="90000"/>
              </a:lnSpc>
              <a:spcBef>
                <a:spcPts val="1200"/>
              </a:spcBef>
              <a:spcAft>
                <a:spcPts val="0"/>
              </a:spcAft>
            </a:pPr>
            <a:r>
              <a:rPr lang="en-US" dirty="0"/>
              <a:t>Uniform Cost Search</a:t>
            </a:r>
            <a:r>
              <a:rPr lang="en-US" b="0" dirty="0"/>
              <a:t> </a:t>
            </a:r>
            <a:r>
              <a:rPr lang="en-US" b="0" dirty="0"/>
              <a:t>lets us prioritize which paths to explore. Instead of exploring all possible paths equally, it favors lower cost paths. </a:t>
            </a:r>
            <a:r>
              <a:rPr lang="en-US" b="0" dirty="0" smtClean="0"/>
              <a:t> It’s frontier is a priority queue.  This results in “cost contours”.</a:t>
            </a:r>
            <a:endParaRPr lang="en-US" b="0"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3505200"/>
            <a:ext cx="2628900" cy="2870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219200"/>
            <a:ext cx="2400300" cy="2590800"/>
          </a:xfrm>
          <a:prstGeom prst="rect">
            <a:avLst/>
          </a:prstGeom>
        </p:spPr>
      </p:pic>
    </p:spTree>
    <p:extLst>
      <p:ext uri="{BB962C8B-B14F-4D97-AF65-F5344CB8AC3E}">
        <p14:creationId xmlns:p14="http://schemas.microsoft.com/office/powerpoint/2010/main" val="162306404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3436938"/>
            <a:ext cx="6716713" cy="3349625"/>
            <a:chOff x="657" y="2180"/>
            <a:chExt cx="4231" cy="2110"/>
          </a:xfrm>
        </p:grpSpPr>
        <p:sp>
          <p:nvSpPr>
            <p:cNvPr id="87192" name="Freeform 3"/>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3" name="Freeform 4"/>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4" name="Freeform 5"/>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5" name="Freeform 6"/>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6" name="Freeform 7"/>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7043" name="Rectangle 8"/>
          <p:cNvSpPr>
            <a:spLocks noGrp="1" noChangeArrowheads="1"/>
          </p:cNvSpPr>
          <p:nvPr>
            <p:ph type="title"/>
          </p:nvPr>
        </p:nvSpPr>
        <p:spPr>
          <a:xfrm>
            <a:off x="457200" y="228600"/>
            <a:ext cx="8229600" cy="868363"/>
          </a:xfrm>
        </p:spPr>
        <p:txBody>
          <a:bodyPr/>
          <a:lstStyle/>
          <a:p>
            <a:pPr eaLnBrk="1" hangingPunct="1"/>
            <a:r>
              <a:rPr lang="en-US"/>
              <a:t>Uniform Cost Search</a:t>
            </a:r>
          </a:p>
        </p:txBody>
      </p:sp>
      <p:grpSp>
        <p:nvGrpSpPr>
          <p:cNvPr id="87044" name="Group 9"/>
          <p:cNvGrpSpPr>
            <a:grpSpLocks/>
          </p:cNvGrpSpPr>
          <p:nvPr/>
        </p:nvGrpSpPr>
        <p:grpSpPr bwMode="auto">
          <a:xfrm>
            <a:off x="2386013" y="3409950"/>
            <a:ext cx="5486400" cy="3352800"/>
            <a:chOff x="48" y="2332"/>
            <a:chExt cx="3456" cy="2404"/>
          </a:xfrm>
        </p:grpSpPr>
        <p:sp>
          <p:nvSpPr>
            <p:cNvPr id="87135" name="Text Box 10"/>
            <p:cNvSpPr txBox="1">
              <a:spLocks noChangeArrowheads="1"/>
            </p:cNvSpPr>
            <p:nvPr/>
          </p:nvSpPr>
          <p:spPr bwMode="auto">
            <a:xfrm>
              <a:off x="1728" y="2332"/>
              <a:ext cx="62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S</a:t>
              </a:r>
            </a:p>
          </p:txBody>
        </p:sp>
        <p:sp>
          <p:nvSpPr>
            <p:cNvPr id="87136" name="Text Box 11"/>
            <p:cNvSpPr txBox="1">
              <a:spLocks noChangeArrowheads="1"/>
            </p:cNvSpPr>
            <p:nvPr/>
          </p:nvSpPr>
          <p:spPr bwMode="auto">
            <a:xfrm>
              <a:off x="48"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37" name="Text Box 12"/>
            <p:cNvSpPr txBox="1">
              <a:spLocks noChangeArrowheads="1"/>
            </p:cNvSpPr>
            <p:nvPr/>
          </p:nvSpPr>
          <p:spPr bwMode="auto">
            <a:xfrm>
              <a:off x="48"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b</a:t>
              </a:r>
            </a:p>
          </p:txBody>
        </p:sp>
        <p:sp>
          <p:nvSpPr>
            <p:cNvPr id="87138" name="Text Box 13"/>
            <p:cNvSpPr txBox="1">
              <a:spLocks noChangeArrowheads="1"/>
            </p:cNvSpPr>
            <p:nvPr/>
          </p:nvSpPr>
          <p:spPr bwMode="auto">
            <a:xfrm>
              <a:off x="384" y="268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d</a:t>
              </a:r>
            </a:p>
          </p:txBody>
        </p:sp>
        <p:sp>
          <p:nvSpPr>
            <p:cNvPr id="87139" name="Text Box 14"/>
            <p:cNvSpPr txBox="1">
              <a:spLocks noChangeArrowheads="1"/>
            </p:cNvSpPr>
            <p:nvPr/>
          </p:nvSpPr>
          <p:spPr bwMode="auto">
            <a:xfrm>
              <a:off x="3264"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40" name="Text Box 15"/>
            <p:cNvSpPr txBox="1">
              <a:spLocks noChangeArrowheads="1"/>
            </p:cNvSpPr>
            <p:nvPr/>
          </p:nvSpPr>
          <p:spPr bwMode="auto">
            <a:xfrm>
              <a:off x="480"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41" name="Text Box 16"/>
            <p:cNvSpPr txBox="1">
              <a:spLocks noChangeArrowheads="1"/>
            </p:cNvSpPr>
            <p:nvPr/>
          </p:nvSpPr>
          <p:spPr bwMode="auto">
            <a:xfrm>
              <a:off x="480"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cxnSp>
          <p:nvCxnSpPr>
            <p:cNvPr id="87142" name="AutoShape 17"/>
            <p:cNvCxnSpPr>
              <a:cxnSpLocks noChangeShapeType="1"/>
              <a:stCxn id="87138" idx="2"/>
              <a:endCxn id="87137" idx="0"/>
            </p:cNvCxnSpPr>
            <p:nvPr/>
          </p:nvCxnSpPr>
          <p:spPr bwMode="auto">
            <a:xfrm flipH="1">
              <a:off x="168" y="2919"/>
              <a:ext cx="33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3" name="AutoShape 18"/>
            <p:cNvCxnSpPr>
              <a:cxnSpLocks noChangeShapeType="1"/>
              <a:stCxn id="87138" idx="2"/>
              <a:endCxn id="87141" idx="0"/>
            </p:cNvCxnSpPr>
            <p:nvPr/>
          </p:nvCxnSpPr>
          <p:spPr bwMode="auto">
            <a:xfrm>
              <a:off x="504" y="2919"/>
              <a:ext cx="9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4" name="AutoShape 19"/>
            <p:cNvCxnSpPr>
              <a:cxnSpLocks noChangeShapeType="1"/>
              <a:stCxn id="87137" idx="2"/>
              <a:endCxn id="87136" idx="0"/>
            </p:cNvCxnSpPr>
            <p:nvPr/>
          </p:nvCxnSpPr>
          <p:spPr bwMode="auto">
            <a:xfrm>
              <a:off x="168"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AutoShape 20"/>
            <p:cNvCxnSpPr>
              <a:cxnSpLocks noChangeShapeType="1"/>
              <a:stCxn id="87141" idx="2"/>
              <a:endCxn id="87140" idx="0"/>
            </p:cNvCxnSpPr>
            <p:nvPr/>
          </p:nvCxnSpPr>
          <p:spPr bwMode="auto">
            <a:xfrm>
              <a:off x="600"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6" name="Group 21"/>
            <p:cNvGrpSpPr>
              <a:grpSpLocks/>
            </p:cNvGrpSpPr>
            <p:nvPr/>
          </p:nvGrpSpPr>
          <p:grpSpPr bwMode="auto">
            <a:xfrm>
              <a:off x="1776" y="2640"/>
              <a:ext cx="1104" cy="1712"/>
              <a:chOff x="1152" y="2640"/>
              <a:chExt cx="1104" cy="1712"/>
            </a:xfrm>
          </p:grpSpPr>
          <p:sp>
            <p:nvSpPr>
              <p:cNvPr id="87173" name="Text Box 22"/>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74" name="Text Box 23"/>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75" name="Text Box 24"/>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76" name="Text Box 25"/>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77" name="Text Box 26"/>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78" name="Text Box 27"/>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79" name="Text Box 28"/>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80" name="Text Box 29"/>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81" name="Text Box 30"/>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82" name="Text Box 31"/>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83" name="AutoShape 32"/>
              <p:cNvCxnSpPr>
                <a:cxnSpLocks noChangeShapeType="1"/>
                <a:stCxn id="87173" idx="2"/>
                <a:endCxn id="87175"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4" name="AutoShape 33"/>
              <p:cNvCxnSpPr>
                <a:cxnSpLocks noChangeShapeType="1"/>
                <a:stCxn id="87173" idx="2"/>
                <a:endCxn id="87177"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5" name="AutoShape 34"/>
              <p:cNvCxnSpPr>
                <a:cxnSpLocks noChangeShapeType="1"/>
                <a:stCxn id="87175" idx="2"/>
                <a:endCxn id="87174"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6" name="AutoShape 35"/>
              <p:cNvCxnSpPr>
                <a:cxnSpLocks noChangeShapeType="1"/>
                <a:stCxn id="87175" idx="2"/>
                <a:endCxn id="87178"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7" name="AutoShape 36"/>
              <p:cNvCxnSpPr>
                <a:cxnSpLocks noChangeShapeType="1"/>
                <a:stCxn id="87177" idx="2"/>
                <a:endCxn id="87176"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8" name="AutoShape 37"/>
              <p:cNvCxnSpPr>
                <a:cxnSpLocks noChangeShapeType="1"/>
                <a:stCxn id="87174" idx="2"/>
                <a:endCxn id="87179"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9" name="AutoShape 38"/>
              <p:cNvCxnSpPr>
                <a:cxnSpLocks noChangeShapeType="1"/>
                <a:stCxn id="87176" idx="2"/>
                <a:endCxn id="87180"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0" name="AutoShape 39"/>
              <p:cNvCxnSpPr>
                <a:cxnSpLocks noChangeShapeType="1"/>
                <a:stCxn id="87176" idx="2"/>
                <a:endCxn id="87181"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1" name="AutoShape 40"/>
              <p:cNvCxnSpPr>
                <a:cxnSpLocks noChangeShapeType="1"/>
                <a:stCxn id="87180" idx="2"/>
                <a:endCxn id="87182"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147" name="Text Box 41"/>
            <p:cNvSpPr txBox="1">
              <a:spLocks noChangeArrowheads="1"/>
            </p:cNvSpPr>
            <p:nvPr/>
          </p:nvSpPr>
          <p:spPr bwMode="auto">
            <a:xfrm>
              <a:off x="3264" y="299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cxnSp>
          <p:nvCxnSpPr>
            <p:cNvPr id="87148" name="AutoShape 42"/>
            <p:cNvCxnSpPr>
              <a:cxnSpLocks noChangeShapeType="1"/>
              <a:stCxn id="87139" idx="2"/>
              <a:endCxn id="87147" idx="0"/>
            </p:cNvCxnSpPr>
            <p:nvPr/>
          </p:nvCxnSpPr>
          <p:spPr bwMode="auto">
            <a:xfrm>
              <a:off x="3384" y="2871"/>
              <a:ext cx="0" cy="12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9" name="Group 43"/>
            <p:cNvGrpSpPr>
              <a:grpSpLocks/>
            </p:cNvGrpSpPr>
            <p:nvPr/>
          </p:nvGrpSpPr>
          <p:grpSpPr bwMode="auto">
            <a:xfrm>
              <a:off x="624" y="3024"/>
              <a:ext cx="1104" cy="1712"/>
              <a:chOff x="1152" y="2640"/>
              <a:chExt cx="1104" cy="1712"/>
            </a:xfrm>
          </p:grpSpPr>
          <p:sp>
            <p:nvSpPr>
              <p:cNvPr id="87154" name="Text Box 44"/>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55" name="Text Box 45"/>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56" name="Text Box 46"/>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57" name="Text Box 47"/>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58" name="Text Box 48"/>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59" name="Text Box 49"/>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0" name="Text Box 50"/>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1" name="Text Box 51"/>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62" name="Text Box 52"/>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63" name="Text Box 53"/>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64" name="AutoShape 54"/>
              <p:cNvCxnSpPr>
                <a:cxnSpLocks noChangeShapeType="1"/>
                <a:stCxn id="87154" idx="2"/>
                <a:endCxn id="87156"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5" name="AutoShape 55"/>
              <p:cNvCxnSpPr>
                <a:cxnSpLocks noChangeShapeType="1"/>
                <a:stCxn id="87154" idx="2"/>
                <a:endCxn id="87158"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6" name="AutoShape 56"/>
              <p:cNvCxnSpPr>
                <a:cxnSpLocks noChangeShapeType="1"/>
                <a:stCxn id="87156" idx="2"/>
                <a:endCxn id="87155"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7" name="AutoShape 57"/>
              <p:cNvCxnSpPr>
                <a:cxnSpLocks noChangeShapeType="1"/>
                <a:stCxn id="87156" idx="2"/>
                <a:endCxn id="87159"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8" name="AutoShape 58"/>
              <p:cNvCxnSpPr>
                <a:cxnSpLocks noChangeShapeType="1"/>
                <a:stCxn id="87158" idx="2"/>
                <a:endCxn id="87157"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9" name="AutoShape 59"/>
              <p:cNvCxnSpPr>
                <a:cxnSpLocks noChangeShapeType="1"/>
                <a:stCxn id="87155" idx="2"/>
                <a:endCxn id="87160"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0" name="AutoShape 60"/>
              <p:cNvCxnSpPr>
                <a:cxnSpLocks noChangeShapeType="1"/>
                <a:stCxn id="87157" idx="2"/>
                <a:endCxn id="87161"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1" name="AutoShape 61"/>
              <p:cNvCxnSpPr>
                <a:cxnSpLocks noChangeShapeType="1"/>
                <a:stCxn id="87157" idx="2"/>
                <a:endCxn id="87162"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2" name="AutoShape 62"/>
              <p:cNvCxnSpPr>
                <a:cxnSpLocks noChangeShapeType="1"/>
                <a:stCxn id="87161" idx="2"/>
                <a:endCxn id="87163"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cxnSp>
          <p:nvCxnSpPr>
            <p:cNvPr id="87150" name="AutoShape 63"/>
            <p:cNvCxnSpPr>
              <a:cxnSpLocks noChangeShapeType="1"/>
              <a:stCxn id="87138" idx="2"/>
              <a:endCxn id="87154" idx="0"/>
            </p:cNvCxnSpPr>
            <p:nvPr/>
          </p:nvCxnSpPr>
          <p:spPr bwMode="auto">
            <a:xfrm>
              <a:off x="504" y="2919"/>
              <a:ext cx="624"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1" name="AutoShape 64"/>
            <p:cNvCxnSpPr>
              <a:cxnSpLocks noChangeShapeType="1"/>
              <a:stCxn id="87135" idx="2"/>
              <a:endCxn id="87138" idx="0"/>
            </p:cNvCxnSpPr>
            <p:nvPr/>
          </p:nvCxnSpPr>
          <p:spPr bwMode="auto">
            <a:xfrm flipH="1">
              <a:off x="504" y="2544"/>
              <a:ext cx="1536" cy="14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2" name="AutoShape 65"/>
            <p:cNvCxnSpPr>
              <a:cxnSpLocks noChangeShapeType="1"/>
              <a:stCxn id="87135" idx="2"/>
              <a:endCxn id="87173" idx="0"/>
            </p:cNvCxnSpPr>
            <p:nvPr/>
          </p:nvCxnSpPr>
          <p:spPr bwMode="auto">
            <a:xfrm>
              <a:off x="2040" y="2544"/>
              <a:ext cx="240"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3" name="AutoShape 66"/>
            <p:cNvCxnSpPr>
              <a:cxnSpLocks noChangeShapeType="1"/>
              <a:stCxn id="87135" idx="2"/>
              <a:endCxn id="87139" idx="0"/>
            </p:cNvCxnSpPr>
            <p:nvPr/>
          </p:nvCxnSpPr>
          <p:spPr bwMode="auto">
            <a:xfrm>
              <a:off x="2040" y="2544"/>
              <a:ext cx="1344"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045" name="Line 67"/>
          <p:cNvSpPr>
            <a:spLocks noChangeShapeType="1"/>
          </p:cNvSpPr>
          <p:nvPr/>
        </p:nvSpPr>
        <p:spPr bwMode="auto">
          <a:xfrm>
            <a:off x="366713" y="3371850"/>
            <a:ext cx="8529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5956" name="Oval 68"/>
          <p:cNvSpPr>
            <a:spLocks noChangeArrowheads="1"/>
          </p:cNvSpPr>
          <p:nvPr/>
        </p:nvSpPr>
        <p:spPr bwMode="auto">
          <a:xfrm>
            <a:off x="5402263" y="34544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47" name="Oval 69"/>
          <p:cNvSpPr>
            <a:spLocks noChangeArrowheads="1"/>
          </p:cNvSpPr>
          <p:nvPr/>
        </p:nvSpPr>
        <p:spPr bwMode="auto">
          <a:xfrm>
            <a:off x="5403850" y="345598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8" name="Oval 70"/>
          <p:cNvSpPr>
            <a:spLocks noChangeArrowheads="1"/>
          </p:cNvSpPr>
          <p:nvPr/>
        </p:nvSpPr>
        <p:spPr bwMode="auto">
          <a:xfrm>
            <a:off x="2992438" y="394970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9" name="Oval 71"/>
          <p:cNvSpPr>
            <a:spLocks noChangeArrowheads="1"/>
          </p:cNvSpPr>
          <p:nvPr/>
        </p:nvSpPr>
        <p:spPr bwMode="auto">
          <a:xfrm>
            <a:off x="5786438" y="3883025"/>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60" name="Oval 72"/>
          <p:cNvSpPr>
            <a:spLocks noChangeArrowheads="1"/>
          </p:cNvSpPr>
          <p:nvPr/>
        </p:nvSpPr>
        <p:spPr bwMode="auto">
          <a:xfrm>
            <a:off x="7531100" y="3898900"/>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7051" name="Text Box 73"/>
          <p:cNvSpPr txBox="1">
            <a:spLocks noChangeArrowheads="1"/>
          </p:cNvSpPr>
          <p:nvPr/>
        </p:nvSpPr>
        <p:spPr bwMode="auto">
          <a:xfrm>
            <a:off x="437171" y="1365439"/>
            <a:ext cx="4411662"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i="1" dirty="0">
                <a:solidFill>
                  <a:srgbClr val="000000"/>
                </a:solidFill>
                <a:latin typeface="Arial" charset="0"/>
              </a:rPr>
              <a:t>Expand cheapest node first:</a:t>
            </a:r>
          </a:p>
          <a:p>
            <a:pPr eaLnBrk="1" hangingPunct="1">
              <a:spcBef>
                <a:spcPct val="50000"/>
              </a:spcBef>
            </a:pPr>
            <a:r>
              <a:rPr lang="en-US" sz="2000" b="1" i="1" dirty="0">
                <a:solidFill>
                  <a:srgbClr val="000000"/>
                </a:solidFill>
                <a:latin typeface="Arial" charset="0"/>
              </a:rPr>
              <a:t>Frontier is a priority queue</a:t>
            </a:r>
          </a:p>
          <a:p>
            <a:pPr eaLnBrk="1" hangingPunct="1">
              <a:spcBef>
                <a:spcPct val="50000"/>
              </a:spcBef>
            </a:pPr>
            <a:r>
              <a:rPr lang="en-US" sz="2000" i="1" dirty="0">
                <a:solidFill>
                  <a:srgbClr val="000000"/>
                </a:solidFill>
                <a:latin typeface="Arial" charset="0"/>
              </a:rPr>
              <a:t>No longer ply at a time, but follows </a:t>
            </a:r>
            <a:r>
              <a:rPr lang="en-US" sz="2000" i="1" dirty="0">
                <a:solidFill>
                  <a:srgbClr val="0000FF"/>
                </a:solidFill>
                <a:latin typeface="Arial" charset="0"/>
              </a:rPr>
              <a:t>cost</a:t>
            </a:r>
            <a:r>
              <a:rPr lang="en-US" sz="2000" i="1" dirty="0">
                <a:solidFill>
                  <a:srgbClr val="000000"/>
                </a:solidFill>
                <a:latin typeface="Arial" charset="0"/>
              </a:rPr>
              <a:t> </a:t>
            </a:r>
            <a:r>
              <a:rPr lang="en-US" sz="2000" i="1" dirty="0">
                <a:solidFill>
                  <a:srgbClr val="0000FF"/>
                </a:solidFill>
                <a:latin typeface="Arial" charset="0"/>
              </a:rPr>
              <a:t>contours</a:t>
            </a:r>
          </a:p>
          <a:p>
            <a:pPr eaLnBrk="1" hangingPunct="1">
              <a:spcBef>
                <a:spcPct val="50000"/>
              </a:spcBef>
            </a:pPr>
            <a:r>
              <a:rPr lang="en-US" sz="1800" i="1" dirty="0">
                <a:solidFill>
                  <a:srgbClr val="000000"/>
                </a:solidFill>
                <a:latin typeface="Arial" charset="0"/>
              </a:rPr>
              <a:t>Therefore: Must be optimal</a:t>
            </a:r>
          </a:p>
        </p:txBody>
      </p:sp>
      <p:grpSp>
        <p:nvGrpSpPr>
          <p:cNvPr id="87052" name="Group 74"/>
          <p:cNvGrpSpPr>
            <a:grpSpLocks/>
          </p:cNvGrpSpPr>
          <p:nvPr/>
        </p:nvGrpSpPr>
        <p:grpSpPr bwMode="auto">
          <a:xfrm>
            <a:off x="5487988" y="1444625"/>
            <a:ext cx="3205162" cy="1768475"/>
            <a:chOff x="816" y="1056"/>
            <a:chExt cx="4176" cy="2304"/>
          </a:xfrm>
        </p:grpSpPr>
        <p:grpSp>
          <p:nvGrpSpPr>
            <p:cNvPr id="87105" name="Group 75"/>
            <p:cNvGrpSpPr>
              <a:grpSpLocks/>
            </p:cNvGrpSpPr>
            <p:nvPr/>
          </p:nvGrpSpPr>
          <p:grpSpPr bwMode="auto">
            <a:xfrm>
              <a:off x="816" y="1056"/>
              <a:ext cx="4176" cy="2304"/>
              <a:chOff x="336" y="576"/>
              <a:chExt cx="4848" cy="2784"/>
            </a:xfrm>
          </p:grpSpPr>
          <p:sp>
            <p:nvSpPr>
              <p:cNvPr id="87107" name="AutoShape 76"/>
              <p:cNvSpPr>
                <a:spLocks noChangeArrowheads="1"/>
              </p:cNvSpPr>
              <p:nvPr/>
            </p:nvSpPr>
            <p:spPr bwMode="auto">
              <a:xfrm>
                <a:off x="336" y="22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S</a:t>
                </a:r>
              </a:p>
            </p:txBody>
          </p:sp>
          <p:sp>
            <p:nvSpPr>
              <p:cNvPr id="87108" name="AutoShape 77"/>
              <p:cNvSpPr>
                <a:spLocks noChangeArrowheads="1"/>
              </p:cNvSpPr>
              <p:nvPr/>
            </p:nvSpPr>
            <p:spPr bwMode="auto">
              <a:xfrm>
                <a:off x="4704" y="5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G</a:t>
                </a:r>
              </a:p>
            </p:txBody>
          </p:sp>
          <p:sp>
            <p:nvSpPr>
              <p:cNvPr id="87109"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d</a:t>
                </a:r>
              </a:p>
            </p:txBody>
          </p:sp>
          <p:sp>
            <p:nvSpPr>
              <p:cNvPr id="87110" name="AutoShape 79"/>
              <p:cNvSpPr>
                <a:spLocks noChangeArrowheads="1"/>
              </p:cNvSpPr>
              <p:nvPr/>
            </p:nvSpPr>
            <p:spPr bwMode="auto">
              <a:xfrm>
                <a:off x="720" y="10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b</a:t>
                </a:r>
              </a:p>
            </p:txBody>
          </p:sp>
          <p:sp>
            <p:nvSpPr>
              <p:cNvPr id="87111"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p</a:t>
                </a:r>
              </a:p>
            </p:txBody>
          </p:sp>
          <p:sp>
            <p:nvSpPr>
              <p:cNvPr id="87112"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q</a:t>
                </a:r>
              </a:p>
            </p:txBody>
          </p:sp>
          <p:sp>
            <p:nvSpPr>
              <p:cNvPr id="87113"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c</a:t>
                </a:r>
              </a:p>
            </p:txBody>
          </p:sp>
          <p:sp>
            <p:nvSpPr>
              <p:cNvPr id="87114"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e</a:t>
                </a:r>
              </a:p>
            </p:txBody>
          </p:sp>
          <p:sp>
            <p:nvSpPr>
              <p:cNvPr id="87115"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h</a:t>
                </a:r>
              </a:p>
            </p:txBody>
          </p:sp>
          <p:sp>
            <p:nvSpPr>
              <p:cNvPr id="87116" name="AutoShape 85"/>
              <p:cNvSpPr>
                <a:spLocks noChangeArrowheads="1"/>
              </p:cNvSpPr>
              <p:nvPr/>
            </p:nvSpPr>
            <p:spPr bwMode="auto">
              <a:xfrm>
                <a:off x="1584" y="62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a</a:t>
                </a:r>
              </a:p>
            </p:txBody>
          </p:sp>
          <p:sp>
            <p:nvSpPr>
              <p:cNvPr id="87117"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f</a:t>
                </a:r>
              </a:p>
            </p:txBody>
          </p:sp>
          <p:sp>
            <p:nvSpPr>
              <p:cNvPr id="87118"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r</a:t>
                </a:r>
              </a:p>
            </p:txBody>
          </p:sp>
          <p:cxnSp>
            <p:nvCxnSpPr>
              <p:cNvPr id="87119" name="AutoShape 88"/>
              <p:cNvCxnSpPr>
                <a:cxnSpLocks noChangeShapeType="1"/>
                <a:stCxn id="87107" idx="5"/>
                <a:endCxn id="87111" idx="2"/>
              </p:cNvCxnSpPr>
              <p:nvPr/>
            </p:nvCxnSpPr>
            <p:spPr bwMode="auto">
              <a:xfrm>
                <a:off x="746" y="2618"/>
                <a:ext cx="454" cy="3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0" name="AutoShape 89"/>
              <p:cNvCxnSpPr>
                <a:cxnSpLocks noChangeShapeType="1"/>
                <a:stCxn id="87111" idx="5"/>
                <a:endCxn id="87112" idx="2"/>
              </p:cNvCxnSpPr>
              <p:nvPr/>
            </p:nvCxnSpPr>
            <p:spPr bwMode="auto">
              <a:xfrm flipV="1">
                <a:off x="1610" y="3120"/>
                <a:ext cx="742" cy="2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1" name="AutoShape 90"/>
              <p:cNvCxnSpPr>
                <a:cxnSpLocks noChangeShapeType="1"/>
                <a:stCxn id="87115" idx="3"/>
                <a:endCxn id="87112" idx="7"/>
              </p:cNvCxnSpPr>
              <p:nvPr/>
            </p:nvCxnSpPr>
            <p:spPr bwMode="auto">
              <a:xfrm flipH="1">
                <a:off x="2762" y="2666"/>
                <a:ext cx="476" cy="2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2" name="AutoShape 91"/>
              <p:cNvCxnSpPr>
                <a:cxnSpLocks noChangeShapeType="1"/>
                <a:stCxn id="87115" idx="2"/>
                <a:endCxn id="87111" idx="6"/>
              </p:cNvCxnSpPr>
              <p:nvPr/>
            </p:nvCxnSpPr>
            <p:spPr bwMode="auto">
              <a:xfrm flipH="1">
                <a:off x="1680" y="2496"/>
                <a:ext cx="1488"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3" name="AutoShape 92"/>
              <p:cNvCxnSpPr>
                <a:cxnSpLocks noChangeShapeType="1"/>
                <a:stCxn id="87114" idx="4"/>
                <a:endCxn id="87115" idx="7"/>
              </p:cNvCxnSpPr>
              <p:nvPr/>
            </p:nvCxnSpPr>
            <p:spPr bwMode="auto">
              <a:xfrm flipH="1">
                <a:off x="3578" y="2064"/>
                <a:ext cx="214"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4" name="AutoShape 93"/>
              <p:cNvCxnSpPr>
                <a:cxnSpLocks noChangeShapeType="1"/>
                <a:stCxn id="87114" idx="5"/>
                <a:endCxn id="87118" idx="1"/>
              </p:cNvCxnSpPr>
              <p:nvPr/>
            </p:nvCxnSpPr>
            <p:spPr bwMode="auto">
              <a:xfrm>
                <a:off x="3962" y="1994"/>
                <a:ext cx="476" cy="8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5" name="AutoShape 94"/>
              <p:cNvCxnSpPr>
                <a:cxnSpLocks noChangeShapeType="1"/>
                <a:stCxn id="87118" idx="0"/>
                <a:endCxn id="87117" idx="4"/>
              </p:cNvCxnSpPr>
              <p:nvPr/>
            </p:nvCxnSpPr>
            <p:spPr bwMode="auto">
              <a:xfrm flipV="1">
                <a:off x="4608" y="2352"/>
                <a:ext cx="192"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6" name="AutoShape 95"/>
              <p:cNvCxnSpPr>
                <a:cxnSpLocks noChangeShapeType="1"/>
                <a:stCxn id="87117" idx="0"/>
                <a:endCxn id="87108" idx="4"/>
              </p:cNvCxnSpPr>
              <p:nvPr/>
            </p:nvCxnSpPr>
            <p:spPr bwMode="auto">
              <a:xfrm flipV="1">
                <a:off x="4800" y="1056"/>
                <a:ext cx="144" cy="81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7" name="AutoShape 96"/>
              <p:cNvCxnSpPr>
                <a:cxnSpLocks noChangeShapeType="1"/>
                <a:stCxn id="87107" idx="7"/>
              </p:cNvCxnSpPr>
              <p:nvPr/>
            </p:nvCxnSpPr>
            <p:spPr bwMode="auto">
              <a:xfrm flipV="1">
                <a:off x="746" y="2016"/>
                <a:ext cx="98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8" name="AutoShape 97"/>
              <p:cNvCxnSpPr>
                <a:cxnSpLocks noChangeShapeType="1"/>
                <a:stCxn id="87109" idx="1"/>
                <a:endCxn id="87110" idx="5"/>
              </p:cNvCxnSpPr>
              <p:nvPr/>
            </p:nvCxnSpPr>
            <p:spPr bwMode="auto">
              <a:xfrm flipH="1" flipV="1">
                <a:off x="1130" y="1466"/>
                <a:ext cx="668" cy="3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9" name="AutoShape 98"/>
              <p:cNvCxnSpPr>
                <a:cxnSpLocks noChangeShapeType="1"/>
                <a:endCxn id="87116" idx="2"/>
              </p:cNvCxnSpPr>
              <p:nvPr/>
            </p:nvCxnSpPr>
            <p:spPr bwMode="auto">
              <a:xfrm flipV="1">
                <a:off x="1152" y="864"/>
                <a:ext cx="43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0" name="AutoShape 99"/>
              <p:cNvCxnSpPr>
                <a:cxnSpLocks noChangeShapeType="1"/>
                <a:stCxn id="87113" idx="2"/>
                <a:endCxn id="87116" idx="6"/>
              </p:cNvCxnSpPr>
              <p:nvPr/>
            </p:nvCxnSpPr>
            <p:spPr bwMode="auto">
              <a:xfrm flipH="1" flipV="1">
                <a:off x="2064" y="864"/>
                <a:ext cx="816"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1" name="AutoShape 100"/>
              <p:cNvCxnSpPr>
                <a:cxnSpLocks noChangeShapeType="1"/>
                <a:stCxn id="87109" idx="7"/>
                <a:endCxn id="87113" idx="3"/>
              </p:cNvCxnSpPr>
              <p:nvPr/>
            </p:nvCxnSpPr>
            <p:spPr bwMode="auto">
              <a:xfrm flipV="1">
                <a:off x="2138" y="1418"/>
                <a:ext cx="812" cy="42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2" name="AutoShape 101"/>
              <p:cNvCxnSpPr>
                <a:cxnSpLocks noChangeShapeType="1"/>
                <a:stCxn id="87109" idx="6"/>
                <a:endCxn id="87114" idx="2"/>
              </p:cNvCxnSpPr>
              <p:nvPr/>
            </p:nvCxnSpPr>
            <p:spPr bwMode="auto">
              <a:xfrm flipV="1">
                <a:off x="2208" y="1824"/>
                <a:ext cx="1344"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3" name="AutoShape 102"/>
              <p:cNvCxnSpPr>
                <a:cxnSpLocks noChangeShapeType="1"/>
                <a:stCxn id="87117" idx="1"/>
                <a:endCxn id="87113" idx="6"/>
              </p:cNvCxnSpPr>
              <p:nvPr/>
            </p:nvCxnSpPr>
            <p:spPr bwMode="auto">
              <a:xfrm rot="5400000" flipH="1">
                <a:off x="3648" y="960"/>
                <a:ext cx="694" cy="127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4" name="AutoShape 103"/>
              <p:cNvCxnSpPr>
                <a:cxnSpLocks noChangeShapeType="1"/>
                <a:stCxn id="87107" idx="6"/>
                <a:endCxn id="87114" idx="3"/>
              </p:cNvCxnSpPr>
              <p:nvPr/>
            </p:nvCxnSpPr>
            <p:spPr bwMode="auto">
              <a:xfrm flipV="1">
                <a:off x="816" y="1994"/>
                <a:ext cx="2806" cy="4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87106" name="AutoShape 104"/>
            <p:cNvCxnSpPr>
              <a:cxnSpLocks noChangeShapeType="1"/>
              <a:stCxn id="87112" idx="6"/>
              <a:endCxn id="87118" idx="2"/>
            </p:cNvCxnSpPr>
            <p:nvPr/>
          </p:nvCxnSpPr>
          <p:spPr bwMode="auto">
            <a:xfrm flipV="1">
              <a:off x="2966" y="3043"/>
              <a:ext cx="1323" cy="119"/>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grpSp>
      <p:sp>
        <p:nvSpPr>
          <p:cNvPr id="805993" name="Text Box 105"/>
          <p:cNvSpPr txBox="1">
            <a:spLocks noChangeArrowheads="1"/>
          </p:cNvSpPr>
          <p:nvPr/>
        </p:nvSpPr>
        <p:spPr bwMode="auto">
          <a:xfrm>
            <a:off x="3425825" y="389731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05994" name="Text Box 106"/>
          <p:cNvSpPr txBox="1">
            <a:spLocks noChangeArrowheads="1"/>
          </p:cNvSpPr>
          <p:nvPr/>
        </p:nvSpPr>
        <p:spPr bwMode="auto">
          <a:xfrm>
            <a:off x="6183313" y="382746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05995" name="Text Box 107"/>
          <p:cNvSpPr txBox="1">
            <a:spLocks noChangeArrowheads="1"/>
          </p:cNvSpPr>
          <p:nvPr/>
        </p:nvSpPr>
        <p:spPr bwMode="auto">
          <a:xfrm>
            <a:off x="7893050" y="3824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05996" name="Oval 108"/>
          <p:cNvSpPr>
            <a:spLocks noChangeArrowheads="1"/>
          </p:cNvSpPr>
          <p:nvPr/>
        </p:nvSpPr>
        <p:spPr bwMode="auto">
          <a:xfrm>
            <a:off x="7529513" y="3897313"/>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5997" name="Oval 109"/>
          <p:cNvSpPr>
            <a:spLocks noChangeArrowheads="1"/>
          </p:cNvSpPr>
          <p:nvPr/>
        </p:nvSpPr>
        <p:spPr bwMode="auto">
          <a:xfrm>
            <a:off x="7546975" y="44100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98" name="Text Box 110"/>
          <p:cNvSpPr txBox="1">
            <a:spLocks noChangeArrowheads="1"/>
          </p:cNvSpPr>
          <p:nvPr/>
        </p:nvSpPr>
        <p:spPr bwMode="auto">
          <a:xfrm>
            <a:off x="7918450" y="4332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16</a:t>
            </a:r>
          </a:p>
        </p:txBody>
      </p:sp>
      <p:sp>
        <p:nvSpPr>
          <p:cNvPr id="805999" name="Oval 111"/>
          <p:cNvSpPr>
            <a:spLocks noChangeArrowheads="1"/>
          </p:cNvSpPr>
          <p:nvPr/>
        </p:nvSpPr>
        <p:spPr bwMode="auto">
          <a:xfrm>
            <a:off x="2435225" y="44275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0" name="Oval 112"/>
          <p:cNvSpPr>
            <a:spLocks noChangeArrowheads="1"/>
          </p:cNvSpPr>
          <p:nvPr/>
        </p:nvSpPr>
        <p:spPr bwMode="auto">
          <a:xfrm>
            <a:off x="3119438" y="44259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1" name="Oval 113"/>
          <p:cNvSpPr>
            <a:spLocks noChangeArrowheads="1"/>
          </p:cNvSpPr>
          <p:nvPr/>
        </p:nvSpPr>
        <p:spPr bwMode="auto">
          <a:xfrm>
            <a:off x="3948113" y="441801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2" name="Text Box 114"/>
          <p:cNvSpPr txBox="1">
            <a:spLocks noChangeArrowheads="1"/>
          </p:cNvSpPr>
          <p:nvPr/>
        </p:nvSpPr>
        <p:spPr bwMode="auto">
          <a:xfrm>
            <a:off x="2724150" y="4383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4</a:t>
            </a:r>
          </a:p>
        </p:txBody>
      </p:sp>
      <p:sp>
        <p:nvSpPr>
          <p:cNvPr id="806003" name="Text Box 115"/>
          <p:cNvSpPr txBox="1">
            <a:spLocks noChangeArrowheads="1"/>
          </p:cNvSpPr>
          <p:nvPr/>
        </p:nvSpPr>
        <p:spPr bwMode="auto">
          <a:xfrm>
            <a:off x="3313113" y="45354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04" name="Text Box 116"/>
          <p:cNvSpPr txBox="1">
            <a:spLocks noChangeArrowheads="1"/>
          </p:cNvSpPr>
          <p:nvPr/>
        </p:nvSpPr>
        <p:spPr bwMode="auto">
          <a:xfrm>
            <a:off x="424338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5</a:t>
            </a:r>
          </a:p>
        </p:txBody>
      </p:sp>
      <p:sp>
        <p:nvSpPr>
          <p:cNvPr id="806005" name="Oval 117"/>
          <p:cNvSpPr>
            <a:spLocks noChangeArrowheads="1"/>
          </p:cNvSpPr>
          <p:nvPr/>
        </p:nvSpPr>
        <p:spPr bwMode="auto">
          <a:xfrm>
            <a:off x="2992438" y="39497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6" name="Oval 118"/>
          <p:cNvSpPr>
            <a:spLocks noChangeArrowheads="1"/>
          </p:cNvSpPr>
          <p:nvPr/>
        </p:nvSpPr>
        <p:spPr bwMode="auto">
          <a:xfrm>
            <a:off x="2435225" y="4427538"/>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7" name="Oval 119"/>
          <p:cNvSpPr>
            <a:spLocks noChangeArrowheads="1"/>
          </p:cNvSpPr>
          <p:nvPr/>
        </p:nvSpPr>
        <p:spPr bwMode="auto">
          <a:xfrm>
            <a:off x="2416175" y="4973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8" name="Oval 120"/>
          <p:cNvSpPr>
            <a:spLocks noChangeArrowheads="1"/>
          </p:cNvSpPr>
          <p:nvPr/>
        </p:nvSpPr>
        <p:spPr bwMode="auto">
          <a:xfrm>
            <a:off x="2417763" y="4973638"/>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9" name="Oval 121"/>
          <p:cNvSpPr>
            <a:spLocks noChangeArrowheads="1"/>
          </p:cNvSpPr>
          <p:nvPr/>
        </p:nvSpPr>
        <p:spPr bwMode="auto">
          <a:xfrm>
            <a:off x="3946525" y="4419600"/>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0" name="Oval 122"/>
          <p:cNvSpPr>
            <a:spLocks noChangeArrowheads="1"/>
          </p:cNvSpPr>
          <p:nvPr/>
        </p:nvSpPr>
        <p:spPr bwMode="auto">
          <a:xfrm>
            <a:off x="3595688" y="49466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1" name="Oval 123"/>
          <p:cNvSpPr>
            <a:spLocks noChangeArrowheads="1"/>
          </p:cNvSpPr>
          <p:nvPr/>
        </p:nvSpPr>
        <p:spPr bwMode="auto">
          <a:xfrm>
            <a:off x="4271963" y="4954588"/>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2" name="Text Box 124"/>
          <p:cNvSpPr txBox="1">
            <a:spLocks noChangeArrowheads="1"/>
          </p:cNvSpPr>
          <p:nvPr/>
        </p:nvSpPr>
        <p:spPr bwMode="auto">
          <a:xfrm>
            <a:off x="4546600" y="4891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7</a:t>
            </a:r>
          </a:p>
        </p:txBody>
      </p:sp>
      <p:sp>
        <p:nvSpPr>
          <p:cNvPr id="806013" name="Text Box 125"/>
          <p:cNvSpPr txBox="1">
            <a:spLocks noChangeArrowheads="1"/>
          </p:cNvSpPr>
          <p:nvPr/>
        </p:nvSpPr>
        <p:spPr bwMode="auto">
          <a:xfrm>
            <a:off x="3844925" y="489743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13</a:t>
            </a:r>
          </a:p>
        </p:txBody>
      </p:sp>
      <p:sp>
        <p:nvSpPr>
          <p:cNvPr id="806014" name="Oval 126"/>
          <p:cNvSpPr>
            <a:spLocks noChangeArrowheads="1"/>
          </p:cNvSpPr>
          <p:nvPr/>
        </p:nvSpPr>
        <p:spPr bwMode="auto">
          <a:xfrm>
            <a:off x="4273550" y="4956175"/>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5" name="Oval 127"/>
          <p:cNvSpPr>
            <a:spLocks noChangeArrowheads="1"/>
          </p:cNvSpPr>
          <p:nvPr/>
        </p:nvSpPr>
        <p:spPr bwMode="auto">
          <a:xfrm>
            <a:off x="4270375" y="5481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6" name="Text Box 128"/>
          <p:cNvSpPr txBox="1">
            <a:spLocks noChangeArrowheads="1"/>
          </p:cNvSpPr>
          <p:nvPr/>
        </p:nvSpPr>
        <p:spPr bwMode="auto">
          <a:xfrm>
            <a:off x="4535488" y="54260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06017" name="Oval 129"/>
          <p:cNvSpPr>
            <a:spLocks noChangeArrowheads="1"/>
          </p:cNvSpPr>
          <p:nvPr/>
        </p:nvSpPr>
        <p:spPr bwMode="auto">
          <a:xfrm>
            <a:off x="4271963" y="5483225"/>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8" name="Oval 130"/>
          <p:cNvSpPr>
            <a:spLocks noChangeArrowheads="1"/>
          </p:cNvSpPr>
          <p:nvPr/>
        </p:nvSpPr>
        <p:spPr bwMode="auto">
          <a:xfrm>
            <a:off x="4533900" y="60102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9" name="Text Box 131"/>
          <p:cNvSpPr txBox="1">
            <a:spLocks noChangeArrowheads="1"/>
          </p:cNvSpPr>
          <p:nvPr/>
        </p:nvSpPr>
        <p:spPr bwMode="auto">
          <a:xfrm>
            <a:off x="4800600" y="595312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10</a:t>
            </a:r>
          </a:p>
        </p:txBody>
      </p:sp>
      <p:sp>
        <p:nvSpPr>
          <p:cNvPr id="806020" name="Text Box 132"/>
          <p:cNvSpPr txBox="1">
            <a:spLocks noChangeArrowheads="1"/>
          </p:cNvSpPr>
          <p:nvPr/>
        </p:nvSpPr>
        <p:spPr bwMode="auto">
          <a:xfrm>
            <a:off x="3640138" y="59531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1" name="Oval 133"/>
          <p:cNvSpPr>
            <a:spLocks noChangeArrowheads="1"/>
          </p:cNvSpPr>
          <p:nvPr/>
        </p:nvSpPr>
        <p:spPr bwMode="auto">
          <a:xfrm>
            <a:off x="4019550" y="599122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2" name="Oval 134"/>
          <p:cNvSpPr>
            <a:spLocks noChangeArrowheads="1"/>
          </p:cNvSpPr>
          <p:nvPr/>
        </p:nvSpPr>
        <p:spPr bwMode="auto">
          <a:xfrm>
            <a:off x="5781675" y="388461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23" name="Oval 135"/>
          <p:cNvSpPr>
            <a:spLocks noChangeArrowheads="1"/>
          </p:cNvSpPr>
          <p:nvPr/>
        </p:nvSpPr>
        <p:spPr bwMode="auto">
          <a:xfrm>
            <a:off x="6113463" y="44132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4" name="Oval 136"/>
          <p:cNvSpPr>
            <a:spLocks noChangeArrowheads="1"/>
          </p:cNvSpPr>
          <p:nvPr/>
        </p:nvSpPr>
        <p:spPr bwMode="auto">
          <a:xfrm>
            <a:off x="5411788" y="441166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5" name="Text Box 137"/>
          <p:cNvSpPr txBox="1">
            <a:spLocks noChangeArrowheads="1"/>
          </p:cNvSpPr>
          <p:nvPr/>
        </p:nvSpPr>
        <p:spPr bwMode="auto">
          <a:xfrm>
            <a:off x="564673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17</a:t>
            </a:r>
          </a:p>
        </p:txBody>
      </p:sp>
      <p:sp>
        <p:nvSpPr>
          <p:cNvPr id="806026" name="Text Box 138"/>
          <p:cNvSpPr txBox="1">
            <a:spLocks noChangeArrowheads="1"/>
          </p:cNvSpPr>
          <p:nvPr/>
        </p:nvSpPr>
        <p:spPr bwMode="auto">
          <a:xfrm>
            <a:off x="6362700" y="43449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7" name="Oval 139"/>
          <p:cNvSpPr>
            <a:spLocks noChangeArrowheads="1"/>
          </p:cNvSpPr>
          <p:nvPr/>
        </p:nvSpPr>
        <p:spPr bwMode="auto">
          <a:xfrm>
            <a:off x="4533900" y="601186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88" name="Text Box 140"/>
          <p:cNvSpPr txBox="1">
            <a:spLocks noChangeArrowheads="1"/>
          </p:cNvSpPr>
          <p:nvPr/>
        </p:nvSpPr>
        <p:spPr bwMode="auto">
          <a:xfrm>
            <a:off x="5776913" y="33813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0</a:t>
            </a:r>
          </a:p>
        </p:txBody>
      </p:sp>
      <p:sp>
        <p:nvSpPr>
          <p:cNvPr id="806029" name="Text Box 141"/>
          <p:cNvSpPr txBox="1">
            <a:spLocks noChangeArrowheads="1"/>
          </p:cNvSpPr>
          <p:nvPr/>
        </p:nvSpPr>
        <p:spPr bwMode="auto">
          <a:xfrm>
            <a:off x="2713038" y="48958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6</a:t>
            </a:r>
          </a:p>
        </p:txBody>
      </p:sp>
      <p:sp>
        <p:nvSpPr>
          <p:cNvPr id="87090" name="Text Box 142"/>
          <p:cNvSpPr txBox="1">
            <a:spLocks noChangeArrowheads="1"/>
          </p:cNvSpPr>
          <p:nvPr/>
        </p:nvSpPr>
        <p:spPr bwMode="auto">
          <a:xfrm>
            <a:off x="5800725" y="21494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7091" name="Text Box 143"/>
          <p:cNvSpPr txBox="1">
            <a:spLocks noChangeArrowheads="1"/>
          </p:cNvSpPr>
          <p:nvPr/>
        </p:nvSpPr>
        <p:spPr bwMode="auto">
          <a:xfrm>
            <a:off x="6794500" y="230346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7092" name="Text Box 144"/>
          <p:cNvSpPr txBox="1">
            <a:spLocks noChangeArrowheads="1"/>
          </p:cNvSpPr>
          <p:nvPr/>
        </p:nvSpPr>
        <p:spPr bwMode="auto">
          <a:xfrm>
            <a:off x="5651500" y="27971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3" name="Text Box 145"/>
          <p:cNvSpPr txBox="1">
            <a:spLocks noChangeArrowheads="1"/>
          </p:cNvSpPr>
          <p:nvPr/>
        </p:nvSpPr>
        <p:spPr bwMode="auto">
          <a:xfrm>
            <a:off x="6140450" y="18319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4" name="Text Box 146"/>
          <p:cNvSpPr txBox="1">
            <a:spLocks noChangeArrowheads="1"/>
          </p:cNvSpPr>
          <p:nvPr/>
        </p:nvSpPr>
        <p:spPr bwMode="auto">
          <a:xfrm>
            <a:off x="5951538" y="13938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095" name="Text Box 147"/>
          <p:cNvSpPr txBox="1">
            <a:spLocks noChangeArrowheads="1"/>
          </p:cNvSpPr>
          <p:nvPr/>
        </p:nvSpPr>
        <p:spPr bwMode="auto">
          <a:xfrm>
            <a:off x="6669088" y="181451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6" name="Text Box 148"/>
          <p:cNvSpPr txBox="1">
            <a:spLocks noChangeArrowheads="1"/>
          </p:cNvSpPr>
          <p:nvPr/>
        </p:nvSpPr>
        <p:spPr bwMode="auto">
          <a:xfrm>
            <a:off x="7599363" y="2427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7" name="Text Box 149"/>
          <p:cNvSpPr txBox="1">
            <a:spLocks noChangeArrowheads="1"/>
          </p:cNvSpPr>
          <p:nvPr/>
        </p:nvSpPr>
        <p:spPr bwMode="auto">
          <a:xfrm>
            <a:off x="7929563" y="2300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8" name="Text Box 150"/>
          <p:cNvSpPr txBox="1">
            <a:spLocks noChangeArrowheads="1"/>
          </p:cNvSpPr>
          <p:nvPr/>
        </p:nvSpPr>
        <p:spPr bwMode="auto">
          <a:xfrm>
            <a:off x="6364288" y="30257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15</a:t>
            </a:r>
          </a:p>
        </p:txBody>
      </p:sp>
      <p:sp>
        <p:nvSpPr>
          <p:cNvPr id="87099" name="Text Box 151"/>
          <p:cNvSpPr txBox="1">
            <a:spLocks noChangeArrowheads="1"/>
          </p:cNvSpPr>
          <p:nvPr/>
        </p:nvSpPr>
        <p:spPr bwMode="auto">
          <a:xfrm>
            <a:off x="8456613" y="25463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100" name="Text Box 152"/>
          <p:cNvSpPr txBox="1">
            <a:spLocks noChangeArrowheads="1"/>
          </p:cNvSpPr>
          <p:nvPr/>
        </p:nvSpPr>
        <p:spPr bwMode="auto">
          <a:xfrm>
            <a:off x="8472488" y="18954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06041" name="AutoShape 153"/>
          <p:cNvSpPr>
            <a:spLocks/>
          </p:cNvSpPr>
          <p:nvPr/>
        </p:nvSpPr>
        <p:spPr bwMode="auto">
          <a:xfrm>
            <a:off x="1068388" y="3641725"/>
            <a:ext cx="396875" cy="2986088"/>
          </a:xfrm>
          <a:prstGeom prst="leftBrace">
            <a:avLst>
              <a:gd name="adj1" fmla="val 627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42" name="Text Box 154"/>
          <p:cNvSpPr txBox="1">
            <a:spLocks noChangeArrowheads="1"/>
          </p:cNvSpPr>
          <p:nvPr/>
        </p:nvSpPr>
        <p:spPr bwMode="auto">
          <a:xfrm>
            <a:off x="73025" y="4856163"/>
            <a:ext cx="115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a:solidFill>
                  <a:srgbClr val="000000"/>
                </a:solidFill>
                <a:latin typeface="Arial" charset="0"/>
              </a:rPr>
              <a:t>Cost contours</a:t>
            </a:r>
          </a:p>
        </p:txBody>
      </p:sp>
      <p:sp>
        <p:nvSpPr>
          <p:cNvPr id="87103" name="Text Box 155"/>
          <p:cNvSpPr txBox="1">
            <a:spLocks noChangeArrowheads="1"/>
          </p:cNvSpPr>
          <p:nvPr/>
        </p:nvSpPr>
        <p:spPr bwMode="auto">
          <a:xfrm>
            <a:off x="7050088" y="200183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104" name="TextBox 155"/>
          <p:cNvSpPr txBox="1">
            <a:spLocks noChangeArrowheads="1"/>
          </p:cNvSpPr>
          <p:nvPr/>
        </p:nvSpPr>
        <p:spPr bwMode="auto">
          <a:xfrm>
            <a:off x="6269038" y="220663"/>
            <a:ext cx="2643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600" i="1" dirty="0"/>
              <a:t>Slide from Stanford CS 221 (from slide by Dan Klein (UCB) and many others)</a:t>
            </a:r>
          </a:p>
        </p:txBody>
      </p:sp>
      <p:sp>
        <p:nvSpPr>
          <p:cNvPr id="4" name="Slide Number Placeholder 3"/>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
        <p:nvSpPr>
          <p:cNvPr id="5" name="Oval 4"/>
          <p:cNvSpPr/>
          <p:nvPr/>
        </p:nvSpPr>
        <p:spPr bwMode="auto">
          <a:xfrm>
            <a:off x="8355090" y="142225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160" name="Oval 159"/>
          <p:cNvSpPr/>
          <p:nvPr/>
        </p:nvSpPr>
        <p:spPr bwMode="auto">
          <a:xfrm>
            <a:off x="5458277" y="245633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606795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806041" grpId="0" animBg="1"/>
      <p:bldP spid="80604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Complexity of UCS</a:t>
            </a:r>
          </a:p>
        </p:txBody>
      </p:sp>
      <p:sp>
        <p:nvSpPr>
          <p:cNvPr id="7" name="Content Placeholder 6"/>
          <p:cNvSpPr>
            <a:spLocks noGrp="1"/>
          </p:cNvSpPr>
          <p:nvPr>
            <p:ph idx="1"/>
          </p:nvPr>
        </p:nvSpPr>
        <p:spPr>
          <a:xfrm>
            <a:off x="685800" y="1295400"/>
            <a:ext cx="8077200" cy="4572000"/>
          </a:xfrm>
        </p:spPr>
        <p:txBody>
          <a:bodyPr/>
          <a:lstStyle/>
          <a:p>
            <a:r>
              <a:rPr lang="en-US" dirty="0"/>
              <a:t>Complete!</a:t>
            </a:r>
          </a:p>
          <a:p>
            <a:r>
              <a:rPr lang="en-US" dirty="0"/>
              <a:t>Optimal!</a:t>
            </a:r>
          </a:p>
          <a:p>
            <a:pPr lvl="1"/>
            <a:r>
              <a:rPr lang="en-US" dirty="0"/>
              <a:t>if the cost of each step exceeds some positive bound ε. </a:t>
            </a:r>
          </a:p>
          <a:p>
            <a:pPr marL="400050"/>
            <a:r>
              <a:rPr lang="en-US" dirty="0"/>
              <a:t>Time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00050"/>
            <a:r>
              <a:rPr lang="en-US" dirty="0"/>
              <a:t>Space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57200" lvl="1" indent="0">
              <a:buNone/>
            </a:pPr>
            <a:r>
              <a:rPr lang="en-US" sz="2400" i="1" dirty="0"/>
              <a:t>where C* is the cost of an optimal solution, and</a:t>
            </a:r>
            <a:r>
              <a:rPr lang="en-US" sz="2400" dirty="0"/>
              <a:t> ε is min(</a:t>
            </a:r>
            <a:r>
              <a:rPr lang="en-US" sz="2400" i="1" dirty="0"/>
              <a:t>C(</a:t>
            </a:r>
            <a:r>
              <a:rPr lang="en-US" sz="2400" i="1" dirty="0" err="1"/>
              <a:t>i,j</a:t>
            </a:r>
            <a:r>
              <a:rPr lang="en-US" sz="2400" i="1" dirty="0"/>
              <a:t>))</a:t>
            </a:r>
          </a:p>
          <a:p>
            <a:pPr marL="457200" lvl="1" indent="0">
              <a:buNone/>
            </a:pPr>
            <a:r>
              <a:rPr lang="en-US" sz="2400" dirty="0"/>
              <a:t>(if all step costs are equal, this becomes </a:t>
            </a:r>
            <a:r>
              <a:rPr lang="en-US" sz="2400" i="1" dirty="0"/>
              <a:t>O(b</a:t>
            </a:r>
            <a:r>
              <a:rPr lang="en-US" sz="2400" i="1" baseline="30000" dirty="0"/>
              <a:t>d+1</a:t>
            </a:r>
            <a:r>
              <a:rPr lang="en-US" sz="2400" i="1" dirty="0"/>
              <a:t>)</a:t>
            </a:r>
          </a:p>
          <a:p>
            <a:pPr marL="457200" lvl="1" indent="0">
              <a:buNone/>
            </a:pPr>
            <a:endParaRPr lang="en-US" sz="2400" i="1" dirty="0"/>
          </a:p>
          <a:p>
            <a:pPr marL="457200" lvl="1" indent="0">
              <a:buNone/>
            </a:pPr>
            <a:endParaRPr lang="en-US" sz="2400" i="1" dirty="0"/>
          </a:p>
          <a:p>
            <a:pPr marL="57150" indent="0">
              <a:buNone/>
            </a:pPr>
            <a:r>
              <a:rPr lang="en-US" sz="2600" dirty="0"/>
              <a:t>NOTE: </a:t>
            </a:r>
            <a:r>
              <a:rPr lang="en-US" sz="2600" dirty="0" err="1"/>
              <a:t>Dijkstra’s</a:t>
            </a:r>
            <a:r>
              <a:rPr lang="en-US" sz="2600" dirty="0"/>
              <a:t> algorithm just UCS without goal</a:t>
            </a:r>
            <a:endParaRPr lang="en-US" sz="2600" i="1" dirty="0"/>
          </a:p>
          <a:p>
            <a:pPr marL="457200" lvl="1" indent="0">
              <a:buNone/>
            </a:pPr>
            <a:endParaRPr lang="en-US" sz="2400"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2392BE26-AAFB-46F0-92E6-5E8BB6ABBD42}" type="slidenum">
              <a:rPr lang="en-US" altLang="en-US" smtClean="0"/>
              <a:pPr>
                <a:defRPr/>
              </a:pPr>
              <a:t>28</a:t>
            </a:fld>
            <a:endParaRPr lang="en-US" altLang="en-US"/>
          </a:p>
        </p:txBody>
      </p:sp>
    </p:spTree>
    <p:extLst>
      <p:ext uri="{BB962C8B-B14F-4D97-AF65-F5344CB8AC3E}">
        <p14:creationId xmlns:p14="http://schemas.microsoft.com/office/powerpoint/2010/main" val="35513024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8068" name="Rectangle 2"/>
          <p:cNvSpPr>
            <a:spLocks noGrp="1" noChangeArrowheads="1"/>
          </p:cNvSpPr>
          <p:nvPr>
            <p:ph type="title"/>
          </p:nvPr>
        </p:nvSpPr>
        <p:spPr/>
        <p:txBody>
          <a:bodyPr/>
          <a:lstStyle/>
          <a:p>
            <a:r>
              <a:rPr lang="en-US"/>
              <a:t>Summary of algorithms (for notes)</a:t>
            </a:r>
          </a:p>
        </p:txBody>
      </p:sp>
      <p:graphicFrame>
        <p:nvGraphicFramePr>
          <p:cNvPr id="148483" name="Group 3"/>
          <p:cNvGraphicFramePr>
            <a:graphicFrameLocks noGrp="1"/>
          </p:cNvGraphicFramePr>
          <p:nvPr>
            <p:ph type="tbl" idx="1"/>
            <p:extLst>
              <p:ext uri="{D42A27DB-BD31-4B8C-83A1-F6EECF244321}">
                <p14:modId xmlns:p14="http://schemas.microsoft.com/office/powerpoint/2010/main" val="2512626794"/>
              </p:ext>
            </p:extLst>
          </p:nvPr>
        </p:nvGraphicFramePr>
        <p:xfrm>
          <a:off x="581025" y="1389063"/>
          <a:ext cx="7981950" cy="3238500"/>
        </p:xfrm>
        <a:graphic>
          <a:graphicData uri="http://schemas.openxmlformats.org/drawingml/2006/table">
            <a:tbl>
              <a:tblPr/>
              <a:tblGrid>
                <a:gridCol w="1139825">
                  <a:extLst>
                    <a:ext uri="{9D8B030D-6E8A-4147-A177-3AD203B41FA5}">
                      <a16:colId xmlns:a16="http://schemas.microsoft.com/office/drawing/2014/main" xmlns="" val="20000"/>
                    </a:ext>
                  </a:extLst>
                </a:gridCol>
                <a:gridCol w="1090613">
                  <a:extLst>
                    <a:ext uri="{9D8B030D-6E8A-4147-A177-3AD203B41FA5}">
                      <a16:colId xmlns:a16="http://schemas.microsoft.com/office/drawing/2014/main" xmlns="" val="20001"/>
                    </a:ext>
                  </a:extLst>
                </a:gridCol>
                <a:gridCol w="1128712">
                  <a:extLst>
                    <a:ext uri="{9D8B030D-6E8A-4147-A177-3AD203B41FA5}">
                      <a16:colId xmlns:a16="http://schemas.microsoft.com/office/drawing/2014/main" xmlns="" val="20002"/>
                    </a:ext>
                  </a:extLst>
                </a:gridCol>
                <a:gridCol w="974725">
                  <a:extLst>
                    <a:ext uri="{9D8B030D-6E8A-4147-A177-3AD203B41FA5}">
                      <a16:colId xmlns:a16="http://schemas.microsoft.com/office/drawing/2014/main" xmlns="" val="20003"/>
                    </a:ext>
                  </a:extLst>
                </a:gridCol>
                <a:gridCol w="1066800">
                  <a:extLst>
                    <a:ext uri="{9D8B030D-6E8A-4147-A177-3AD203B41FA5}">
                      <a16:colId xmlns:a16="http://schemas.microsoft.com/office/drawing/2014/main" xmlns="" val="20004"/>
                    </a:ext>
                  </a:extLst>
                </a:gridCol>
                <a:gridCol w="1189038">
                  <a:extLst>
                    <a:ext uri="{9D8B030D-6E8A-4147-A177-3AD203B41FA5}">
                      <a16:colId xmlns:a16="http://schemas.microsoft.com/office/drawing/2014/main" xmlns="" val="20005"/>
                    </a:ext>
                  </a:extLst>
                </a:gridCol>
                <a:gridCol w="1392237">
                  <a:extLst>
                    <a:ext uri="{9D8B030D-6E8A-4147-A177-3AD203B41FA5}">
                      <a16:colId xmlns:a16="http://schemas.microsoft.com/office/drawing/2014/main" xmlns="" val="20006"/>
                    </a:ext>
                  </a:extLst>
                </a:gridCol>
              </a:tblGrid>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Criterion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Uniform-cost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Bidirectional search</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0"/>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extLst>
                  <a:ext uri="{0D108BD9-81ED-4DB2-BD59-A6C34878D82A}">
                    <a16:rowId xmlns:a16="http://schemas.microsoft.com/office/drawing/2014/main" xmlns="" val="10001"/>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2"/>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bm</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bl</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bd</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3"/>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Optimal?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4"/>
                  </a:ext>
                </a:extLst>
              </a:tr>
            </a:tbl>
          </a:graphicData>
        </a:graphic>
      </p:graphicFrame>
      <p:sp>
        <p:nvSpPr>
          <p:cNvPr id="88111"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88112"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7" name="Rectangle 3"/>
          <p:cNvSpPr txBox="1">
            <a:spLocks noChangeArrowheads="1"/>
          </p:cNvSpPr>
          <p:nvPr/>
        </p:nvSpPr>
        <p:spPr bwMode="auto">
          <a:xfrm>
            <a:off x="586048" y="5336337"/>
            <a:ext cx="7772400" cy="51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lvl="1">
              <a:lnSpc>
                <a:spcPct val="90000"/>
              </a:lnSpc>
            </a:pPr>
            <a:endParaRPr lang="en-US" i="1" kern="0" dirty="0"/>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29</a:t>
            </a:fld>
            <a:endParaRPr lang="en-US" altLang="en-US"/>
          </a:p>
        </p:txBody>
      </p:sp>
      <p:sp>
        <p:nvSpPr>
          <p:cNvPr id="3" name="TextBox 2"/>
          <p:cNvSpPr txBox="1"/>
          <p:nvPr/>
        </p:nvSpPr>
        <p:spPr bwMode="auto">
          <a:xfrm>
            <a:off x="1371753" y="5107737"/>
            <a:ext cx="63576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pPr algn="ctr"/>
            <a:r>
              <a:rPr lang="en-US" sz="2800" b="1" i="1" dirty="0">
                <a:latin typeface="+mj-lt"/>
              </a:rPr>
              <a:t>Assumes b is finite</a:t>
            </a:r>
          </a:p>
        </p:txBody>
      </p:sp>
    </p:spTree>
    <p:extLst>
      <p:ext uri="{BB962C8B-B14F-4D97-AF65-F5344CB8AC3E}">
        <p14:creationId xmlns:p14="http://schemas.microsoft.com/office/powerpoint/2010/main" val="227365905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2 has been released</a:t>
            </a:r>
            <a:endParaRPr lang="en-US" dirty="0"/>
          </a:p>
        </p:txBody>
      </p:sp>
      <p:sp>
        <p:nvSpPr>
          <p:cNvPr id="3" name="Content Placeholder 2"/>
          <p:cNvSpPr>
            <a:spLocks noGrp="1"/>
          </p:cNvSpPr>
          <p:nvPr>
            <p:ph idx="1"/>
          </p:nvPr>
        </p:nvSpPr>
        <p:spPr/>
        <p:txBody>
          <a:bodyPr/>
          <a:lstStyle/>
          <a:p>
            <a:r>
              <a:rPr lang="en-US" dirty="0" smtClean="0"/>
              <a:t>HW2 has been released.  It is due on Tuesday.  It is on </a:t>
            </a:r>
            <a:r>
              <a:rPr lang="en-US" dirty="0"/>
              <a:t> </a:t>
            </a:r>
            <a:r>
              <a:rPr lang="en-US" dirty="0" smtClean="0"/>
              <a:t>Uninformed </a:t>
            </a:r>
            <a:r>
              <a:rPr lang="en-US" dirty="0" smtClean="0"/>
              <a:t>Search using several classic puzzles for example exercises.  </a:t>
            </a:r>
          </a:p>
          <a:p>
            <a:endParaRPr lang="en-US" dirty="0"/>
          </a:p>
          <a:p>
            <a:r>
              <a:rPr lang="en-US" dirty="0" smtClean="0"/>
              <a:t>My office hours are Tues/Thursday from 3-4pm in 3401 Walnut room 463C.</a:t>
            </a:r>
          </a:p>
          <a:p>
            <a:r>
              <a:rPr lang="en-US" dirty="0" smtClean="0"/>
              <a:t>Plenty of additional office hours.  See the course homepage for more details.</a:t>
            </a:r>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3</a:t>
            </a:fld>
            <a:endParaRPr lang="en-US" altLang="en-US"/>
          </a:p>
        </p:txBody>
      </p:sp>
    </p:spTree>
    <p:extLst>
      <p:ext uri="{BB962C8B-B14F-4D97-AF65-F5344CB8AC3E}">
        <p14:creationId xmlns:p14="http://schemas.microsoft.com/office/powerpoint/2010/main" val="185666299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sz="2800" i="1" dirty="0">
                <a:solidFill>
                  <a:srgbClr val="FF0000"/>
                </a:solidFill>
              </a:rPr>
              <a:t>Introduction to Informed search</a:t>
            </a:r>
          </a:p>
          <a:p>
            <a:pPr lvl="1">
              <a:lnSpc>
                <a:spcPct val="80000"/>
              </a:lnSpc>
              <a:spcAft>
                <a:spcPts val="600"/>
              </a:spcAft>
            </a:pPr>
            <a:r>
              <a:rPr lang="en-US" dirty="0"/>
              <a:t>Heuristics</a:t>
            </a:r>
          </a:p>
          <a:p>
            <a:pPr>
              <a:lnSpc>
                <a:spcPct val="80000"/>
              </a:lnSpc>
              <a:spcAft>
                <a:spcPts val="600"/>
              </a:spcAft>
            </a:pPr>
            <a:r>
              <a:rPr lang="en-US" dirty="0"/>
              <a:t>1</a:t>
            </a:r>
            <a:r>
              <a:rPr lang="en-US" baseline="30000" dirty="0"/>
              <a:t>st</a:t>
            </a:r>
            <a:r>
              <a:rPr lang="en-US" dirty="0"/>
              <a:t> attempt: Greedy Best-first search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208762116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4987" y="411479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a:ea typeface="굴림" charset="-127"/>
              </a:rPr>
              <a:t>Is Uniform Cost Search the best we can do? </a:t>
            </a:r>
            <a:r>
              <a:rPr lang="en-US" altLang="ko-KR" sz="2400" i="1">
                <a:ea typeface="굴림" charset="-127"/>
              </a:rPr>
              <a:t>Consider finding a route from Bucharest to Arad.. </a:t>
            </a:r>
            <a:r>
              <a:rPr lang="en-US" sz="2400" i="1"/>
              <a:t/>
            </a:r>
            <a:br>
              <a:rPr lang="en-US" sz="2400" i="1"/>
            </a:br>
            <a:endParaRPr lang="en-US" sz="2400" i="1"/>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835188" y="3994150"/>
            <a:ext cx="1950845" cy="461665"/>
          </a:xfrm>
          <a:prstGeom prst="rect">
            <a:avLst/>
          </a:prstGeom>
          <a:noFill/>
        </p:spPr>
        <p:txBody>
          <a:bodyPr wrap="square" rtlCol="0">
            <a:spAutoFit/>
          </a:bodyPr>
          <a:lstStyle/>
          <a:p>
            <a:r>
              <a:rPr lang="en-US" sz="2400" dirty="0">
                <a:solidFill>
                  <a:srgbClr val="FF0000"/>
                </a:solidFill>
              </a:rPr>
              <a:t>g(n)&lt;100</a:t>
            </a:r>
          </a:p>
        </p:txBody>
      </p:sp>
      <p:sp>
        <p:nvSpPr>
          <p:cNvPr id="30" name="TextBox 29"/>
          <p:cNvSpPr txBox="1"/>
          <p:nvPr/>
        </p:nvSpPr>
        <p:spPr>
          <a:xfrm>
            <a:off x="4359955" y="1885082"/>
            <a:ext cx="1503363" cy="461665"/>
          </a:xfrm>
          <a:prstGeom prst="rect">
            <a:avLst/>
          </a:prstGeom>
          <a:noFill/>
        </p:spPr>
        <p:txBody>
          <a:bodyPr wrap="square" rtlCol="0">
            <a:spAutoFit/>
          </a:bodyPr>
          <a:lstStyle/>
          <a:p>
            <a:r>
              <a:rPr lang="en-US" sz="2400" b="1" dirty="0">
                <a:solidFill>
                  <a:srgbClr val="D2CD00"/>
                </a:solidFill>
              </a:rPr>
              <a:t>g(n)&lt;300</a:t>
            </a:r>
          </a:p>
        </p:txBody>
      </p:sp>
      <p:sp>
        <p:nvSpPr>
          <p:cNvPr id="31" name="TextBox 30"/>
          <p:cNvSpPr txBox="1"/>
          <p:nvPr/>
        </p:nvSpPr>
        <p:spPr>
          <a:xfrm>
            <a:off x="5189729" y="2895600"/>
            <a:ext cx="1588896" cy="461665"/>
          </a:xfrm>
          <a:prstGeom prst="rect">
            <a:avLst/>
          </a:prstGeom>
          <a:noFill/>
        </p:spPr>
        <p:txBody>
          <a:bodyPr wrap="square" rtlCol="0">
            <a:spAutoFit/>
          </a:bodyPr>
          <a:lstStyle/>
          <a:p>
            <a:r>
              <a:rPr lang="en-US" sz="2400" b="1" dirty="0">
                <a:solidFill>
                  <a:schemeClr val="accent1">
                    <a:lumMod val="75000"/>
                  </a:schemeClr>
                </a:solidFill>
              </a:rPr>
              <a:t>g(n)&lt;200</a:t>
            </a:r>
          </a:p>
        </p:txBody>
      </p:sp>
    </p:spTree>
    <p:extLst>
      <p:ext uri="{BB962C8B-B14F-4D97-AF65-F5344CB8AC3E}">
        <p14:creationId xmlns:p14="http://schemas.microsoft.com/office/powerpoint/2010/main" val="417322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77519"/>
                                        </p:tgtEl>
                                        <p:attrNameLst>
                                          <p:attrName>style.visibility</p:attrName>
                                        </p:attrNameLst>
                                      </p:cBhvr>
                                      <p:to>
                                        <p:strVal val="visible"/>
                                      </p:to>
                                    </p:set>
                                    <p:anim calcmode="lin" valueType="num">
                                      <p:cBhvr>
                                        <p:cTn id="7" dur="2000" fill="hold"/>
                                        <p:tgtEl>
                                          <p:spTgt spid="277519"/>
                                        </p:tgtEl>
                                        <p:attrNameLst>
                                          <p:attrName>ppt_w</p:attrName>
                                        </p:attrNameLst>
                                      </p:cBhvr>
                                      <p:tavLst>
                                        <p:tav tm="0">
                                          <p:val>
                                            <p:strVal val="#ppt_w+.3"/>
                                          </p:val>
                                        </p:tav>
                                        <p:tav tm="100000">
                                          <p:val>
                                            <p:strVal val="#ppt_w"/>
                                          </p:val>
                                        </p:tav>
                                      </p:tavLst>
                                    </p:anim>
                                    <p:anim calcmode="lin" valueType="num">
                                      <p:cBhvr>
                                        <p:cTn id="8" dur="2000" fill="hold"/>
                                        <p:tgtEl>
                                          <p:spTgt spid="277519"/>
                                        </p:tgtEl>
                                        <p:attrNameLst>
                                          <p:attrName>ppt_h</p:attrName>
                                        </p:attrNameLst>
                                      </p:cBhvr>
                                      <p:tavLst>
                                        <p:tav tm="0">
                                          <p:val>
                                            <p:strVal val="#ppt_h"/>
                                          </p:val>
                                        </p:tav>
                                        <p:tav tm="100000">
                                          <p:val>
                                            <p:strVal val="#ppt_h"/>
                                          </p:val>
                                        </p:tav>
                                      </p:tavLst>
                                    </p:anim>
                                    <p:animEffect transition="in" filter="fade">
                                      <p:cBhvr>
                                        <p:cTn id="9" dur="2000"/>
                                        <p:tgtEl>
                                          <p:spTgt spid="277519"/>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77518"/>
                                        </p:tgtEl>
                                        <p:attrNameLst>
                                          <p:attrName>style.visibility</p:attrName>
                                        </p:attrNameLst>
                                      </p:cBhvr>
                                      <p:to>
                                        <p:strVal val="visible"/>
                                      </p:to>
                                    </p:set>
                                    <p:anim calcmode="lin" valueType="num">
                                      <p:cBhvr>
                                        <p:cTn id="14" dur="2000" fill="hold"/>
                                        <p:tgtEl>
                                          <p:spTgt spid="277518"/>
                                        </p:tgtEl>
                                        <p:attrNameLst>
                                          <p:attrName>ppt_w</p:attrName>
                                        </p:attrNameLst>
                                      </p:cBhvr>
                                      <p:tavLst>
                                        <p:tav tm="0">
                                          <p:val>
                                            <p:strVal val="#ppt_w+.3"/>
                                          </p:val>
                                        </p:tav>
                                        <p:tav tm="100000">
                                          <p:val>
                                            <p:strVal val="#ppt_w"/>
                                          </p:val>
                                        </p:tav>
                                      </p:tavLst>
                                    </p:anim>
                                    <p:anim calcmode="lin" valueType="num">
                                      <p:cBhvr>
                                        <p:cTn id="15" dur="2000" fill="hold"/>
                                        <p:tgtEl>
                                          <p:spTgt spid="277518"/>
                                        </p:tgtEl>
                                        <p:attrNameLst>
                                          <p:attrName>ppt_h</p:attrName>
                                        </p:attrNameLst>
                                      </p:cBhvr>
                                      <p:tavLst>
                                        <p:tav tm="0">
                                          <p:val>
                                            <p:strVal val="#ppt_h"/>
                                          </p:val>
                                        </p:tav>
                                        <p:tav tm="100000">
                                          <p:val>
                                            <p:strVal val="#ppt_h"/>
                                          </p:val>
                                        </p:tav>
                                      </p:tavLst>
                                    </p:anim>
                                    <p:animEffect transition="in" filter="fade">
                                      <p:cBhvr>
                                        <p:cTn id="16" dur="2000"/>
                                        <p:tgtEl>
                                          <p:spTgt spid="2775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0" presetClass="entr" presetSubtype="0" decel="100000" fill="hold" grpId="0" nodeType="clickEffect">
                                  <p:stCondLst>
                                    <p:cond delay="0"/>
                                  </p:stCondLst>
                                  <p:childTnLst>
                                    <p:set>
                                      <p:cBhvr>
                                        <p:cTn id="28" dur="1" fill="hold">
                                          <p:stCondLst>
                                            <p:cond delay="0"/>
                                          </p:stCondLst>
                                        </p:cTn>
                                        <p:tgtEl>
                                          <p:spTgt spid="277517"/>
                                        </p:tgtEl>
                                        <p:attrNameLst>
                                          <p:attrName>style.visibility</p:attrName>
                                        </p:attrNameLst>
                                      </p:cBhvr>
                                      <p:to>
                                        <p:strVal val="visible"/>
                                      </p:to>
                                    </p:set>
                                    <p:anim calcmode="lin" valueType="num">
                                      <p:cBhvr>
                                        <p:cTn id="29" dur="2000" fill="hold"/>
                                        <p:tgtEl>
                                          <p:spTgt spid="277517"/>
                                        </p:tgtEl>
                                        <p:attrNameLst>
                                          <p:attrName>ppt_w</p:attrName>
                                        </p:attrNameLst>
                                      </p:cBhvr>
                                      <p:tavLst>
                                        <p:tav tm="0">
                                          <p:val>
                                            <p:strVal val="#ppt_w+.3"/>
                                          </p:val>
                                        </p:tav>
                                        <p:tav tm="100000">
                                          <p:val>
                                            <p:strVal val="#ppt_w"/>
                                          </p:val>
                                        </p:tav>
                                      </p:tavLst>
                                    </p:anim>
                                    <p:anim calcmode="lin" valueType="num">
                                      <p:cBhvr>
                                        <p:cTn id="30" dur="2000" fill="hold"/>
                                        <p:tgtEl>
                                          <p:spTgt spid="277517"/>
                                        </p:tgtEl>
                                        <p:attrNameLst>
                                          <p:attrName>ppt_h</p:attrName>
                                        </p:attrNameLst>
                                      </p:cBhvr>
                                      <p:tavLst>
                                        <p:tav tm="0">
                                          <p:val>
                                            <p:strVal val="#ppt_h"/>
                                          </p:val>
                                        </p:tav>
                                        <p:tav tm="100000">
                                          <p:val>
                                            <p:strVal val="#ppt_h"/>
                                          </p:val>
                                        </p:tav>
                                      </p:tavLst>
                                    </p:anim>
                                    <p:animEffect transition="in" filter="fade">
                                      <p:cBhvr>
                                        <p:cTn id="31" dur="2000"/>
                                        <p:tgtEl>
                                          <p:spTgt spid="277517"/>
                                        </p:tgtEl>
                                      </p:cBhvr>
                                    </p:animEffect>
                                  </p:childTnLst>
                                </p:cTn>
                              </p:par>
                            </p:childTnLst>
                          </p:cTn>
                        </p:par>
                      </p:childTnLst>
                    </p:cTn>
                  </p:par>
                  <p:par>
                    <p:cTn id="32" fill="hold">
                      <p:stCondLst>
                        <p:cond delay="indefinite"/>
                      </p:stCondLst>
                      <p:childTnLst>
                        <p:par>
                          <p:cTn id="33" fill="hold">
                            <p:stCondLst>
                              <p:cond delay="0"/>
                            </p:stCondLst>
                            <p:childTnLst>
                              <p:par>
                                <p:cTn id="34" presetID="50" presetClass="entr" presetSubtype="0" decel="100000" fill="hold" grpId="0" nodeType="clickEffect">
                                  <p:stCondLst>
                                    <p:cond delay="0"/>
                                  </p:stCondLst>
                                  <p:childTnLst>
                                    <p:set>
                                      <p:cBhvr>
                                        <p:cTn id="35" dur="1" fill="hold">
                                          <p:stCondLst>
                                            <p:cond delay="0"/>
                                          </p:stCondLst>
                                        </p:cTn>
                                        <p:tgtEl>
                                          <p:spTgt spid="277516"/>
                                        </p:tgtEl>
                                        <p:attrNameLst>
                                          <p:attrName>style.visibility</p:attrName>
                                        </p:attrNameLst>
                                      </p:cBhvr>
                                      <p:to>
                                        <p:strVal val="visible"/>
                                      </p:to>
                                    </p:set>
                                    <p:anim calcmode="lin" valueType="num">
                                      <p:cBhvr>
                                        <p:cTn id="36" dur="2000" fill="hold"/>
                                        <p:tgtEl>
                                          <p:spTgt spid="277516"/>
                                        </p:tgtEl>
                                        <p:attrNameLst>
                                          <p:attrName>ppt_w</p:attrName>
                                        </p:attrNameLst>
                                      </p:cBhvr>
                                      <p:tavLst>
                                        <p:tav tm="0">
                                          <p:val>
                                            <p:strVal val="#ppt_w+.3"/>
                                          </p:val>
                                        </p:tav>
                                        <p:tav tm="100000">
                                          <p:val>
                                            <p:strVal val="#ppt_w"/>
                                          </p:val>
                                        </p:tav>
                                      </p:tavLst>
                                    </p:anim>
                                    <p:anim calcmode="lin" valueType="num">
                                      <p:cBhvr>
                                        <p:cTn id="37" dur="2000" fill="hold"/>
                                        <p:tgtEl>
                                          <p:spTgt spid="277516"/>
                                        </p:tgtEl>
                                        <p:attrNameLst>
                                          <p:attrName>ppt_h</p:attrName>
                                        </p:attrNameLst>
                                      </p:cBhvr>
                                      <p:tavLst>
                                        <p:tav tm="0">
                                          <p:val>
                                            <p:strVal val="#ppt_h"/>
                                          </p:val>
                                        </p:tav>
                                        <p:tav tm="100000">
                                          <p:val>
                                            <p:strVal val="#ppt_h"/>
                                          </p:val>
                                        </p:tav>
                                      </p:tavLst>
                                    </p:anim>
                                    <p:animEffect transition="in" filter="fade">
                                      <p:cBhvr>
                                        <p:cTn id="38" dur="2000"/>
                                        <p:tgtEl>
                                          <p:spTgt spid="277516"/>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grpId="0" nodeType="clickEffect">
                                  <p:stCondLst>
                                    <p:cond delay="0"/>
                                  </p:stCondLst>
                                  <p:childTnLst>
                                    <p:set>
                                      <p:cBhvr>
                                        <p:cTn id="42" dur="1" fill="hold">
                                          <p:stCondLst>
                                            <p:cond delay="0"/>
                                          </p:stCondLst>
                                        </p:cTn>
                                        <p:tgtEl>
                                          <p:spTgt spid="277521"/>
                                        </p:tgtEl>
                                        <p:attrNameLst>
                                          <p:attrName>style.visibility</p:attrName>
                                        </p:attrNameLst>
                                      </p:cBhvr>
                                      <p:to>
                                        <p:strVal val="visible"/>
                                      </p:to>
                                    </p:set>
                                    <p:anim calcmode="lin" valueType="num">
                                      <p:cBhvr>
                                        <p:cTn id="43" dur="2000" fill="hold"/>
                                        <p:tgtEl>
                                          <p:spTgt spid="277521"/>
                                        </p:tgtEl>
                                        <p:attrNameLst>
                                          <p:attrName>ppt_w</p:attrName>
                                        </p:attrNameLst>
                                      </p:cBhvr>
                                      <p:tavLst>
                                        <p:tav tm="0">
                                          <p:val>
                                            <p:strVal val="#ppt_w+.3"/>
                                          </p:val>
                                        </p:tav>
                                        <p:tav tm="100000">
                                          <p:val>
                                            <p:strVal val="#ppt_w"/>
                                          </p:val>
                                        </p:tav>
                                      </p:tavLst>
                                    </p:anim>
                                    <p:anim calcmode="lin" valueType="num">
                                      <p:cBhvr>
                                        <p:cTn id="44" dur="2000" fill="hold"/>
                                        <p:tgtEl>
                                          <p:spTgt spid="277521"/>
                                        </p:tgtEl>
                                        <p:attrNameLst>
                                          <p:attrName>ppt_h</p:attrName>
                                        </p:attrNameLst>
                                      </p:cBhvr>
                                      <p:tavLst>
                                        <p:tav tm="0">
                                          <p:val>
                                            <p:strVal val="#ppt_h"/>
                                          </p:val>
                                        </p:tav>
                                        <p:tav tm="100000">
                                          <p:val>
                                            <p:strVal val="#ppt_h"/>
                                          </p:val>
                                        </p:tav>
                                      </p:tavLst>
                                    </p:anim>
                                    <p:animEffect transition="in" filter="fade">
                                      <p:cBhvr>
                                        <p:cTn id="45" dur="2000"/>
                                        <p:tgtEl>
                                          <p:spTgt spid="2775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50" presetClass="entr" presetSubtype="0" decel="100000" fill="hold" grpId="0" nodeType="clickEffect">
                                  <p:stCondLst>
                                    <p:cond delay="0"/>
                                  </p:stCondLst>
                                  <p:childTnLst>
                                    <p:set>
                                      <p:cBhvr>
                                        <p:cTn id="57" dur="1" fill="hold">
                                          <p:stCondLst>
                                            <p:cond delay="0"/>
                                          </p:stCondLst>
                                        </p:cTn>
                                        <p:tgtEl>
                                          <p:spTgt spid="277524"/>
                                        </p:tgtEl>
                                        <p:attrNameLst>
                                          <p:attrName>style.visibility</p:attrName>
                                        </p:attrNameLst>
                                      </p:cBhvr>
                                      <p:to>
                                        <p:strVal val="visible"/>
                                      </p:to>
                                    </p:set>
                                    <p:anim calcmode="lin" valueType="num">
                                      <p:cBhvr>
                                        <p:cTn id="58" dur="2000" fill="hold"/>
                                        <p:tgtEl>
                                          <p:spTgt spid="277524"/>
                                        </p:tgtEl>
                                        <p:attrNameLst>
                                          <p:attrName>ppt_w</p:attrName>
                                        </p:attrNameLst>
                                      </p:cBhvr>
                                      <p:tavLst>
                                        <p:tav tm="0">
                                          <p:val>
                                            <p:strVal val="#ppt_w+.3"/>
                                          </p:val>
                                        </p:tav>
                                        <p:tav tm="100000">
                                          <p:val>
                                            <p:strVal val="#ppt_w"/>
                                          </p:val>
                                        </p:tav>
                                      </p:tavLst>
                                    </p:anim>
                                    <p:anim calcmode="lin" valueType="num">
                                      <p:cBhvr>
                                        <p:cTn id="59" dur="2000" fill="hold"/>
                                        <p:tgtEl>
                                          <p:spTgt spid="277524"/>
                                        </p:tgtEl>
                                        <p:attrNameLst>
                                          <p:attrName>ppt_h</p:attrName>
                                        </p:attrNameLst>
                                      </p:cBhvr>
                                      <p:tavLst>
                                        <p:tav tm="0">
                                          <p:val>
                                            <p:strVal val="#ppt_h"/>
                                          </p:val>
                                        </p:tav>
                                        <p:tav tm="100000">
                                          <p:val>
                                            <p:strVal val="#ppt_h"/>
                                          </p:val>
                                        </p:tav>
                                      </p:tavLst>
                                    </p:anim>
                                    <p:animEffect transition="in" filter="fade">
                                      <p:cBhvr>
                                        <p:cTn id="60" dur="2000"/>
                                        <p:tgtEl>
                                          <p:spTgt spid="277524"/>
                                        </p:tgtEl>
                                      </p:cBhvr>
                                    </p:animEffect>
                                  </p:childTnLst>
                                </p:cTn>
                              </p:par>
                            </p:childTnLst>
                          </p:cTn>
                        </p:par>
                      </p:childTnLst>
                    </p:cTn>
                  </p:par>
                  <p:par>
                    <p:cTn id="61" fill="hold">
                      <p:stCondLst>
                        <p:cond delay="indefinite"/>
                      </p:stCondLst>
                      <p:childTnLst>
                        <p:par>
                          <p:cTn id="62" fill="hold">
                            <p:stCondLst>
                              <p:cond delay="0"/>
                            </p:stCondLst>
                            <p:childTnLst>
                              <p:par>
                                <p:cTn id="63" presetID="50" presetClass="entr" presetSubtype="0" decel="100000" fill="hold" grpId="0" nodeType="clickEffect">
                                  <p:stCondLst>
                                    <p:cond delay="0"/>
                                  </p:stCondLst>
                                  <p:childTnLst>
                                    <p:set>
                                      <p:cBhvr>
                                        <p:cTn id="64" dur="1" fill="hold">
                                          <p:stCondLst>
                                            <p:cond delay="0"/>
                                          </p:stCondLst>
                                        </p:cTn>
                                        <p:tgtEl>
                                          <p:spTgt spid="277515"/>
                                        </p:tgtEl>
                                        <p:attrNameLst>
                                          <p:attrName>style.visibility</p:attrName>
                                        </p:attrNameLst>
                                      </p:cBhvr>
                                      <p:to>
                                        <p:strVal val="visible"/>
                                      </p:to>
                                    </p:set>
                                    <p:anim calcmode="lin" valueType="num">
                                      <p:cBhvr>
                                        <p:cTn id="65" dur="2000" fill="hold"/>
                                        <p:tgtEl>
                                          <p:spTgt spid="277515"/>
                                        </p:tgtEl>
                                        <p:attrNameLst>
                                          <p:attrName>ppt_w</p:attrName>
                                        </p:attrNameLst>
                                      </p:cBhvr>
                                      <p:tavLst>
                                        <p:tav tm="0">
                                          <p:val>
                                            <p:strVal val="#ppt_w+.3"/>
                                          </p:val>
                                        </p:tav>
                                        <p:tav tm="100000">
                                          <p:val>
                                            <p:strVal val="#ppt_w"/>
                                          </p:val>
                                        </p:tav>
                                      </p:tavLst>
                                    </p:anim>
                                    <p:anim calcmode="lin" valueType="num">
                                      <p:cBhvr>
                                        <p:cTn id="66" dur="2000" fill="hold"/>
                                        <p:tgtEl>
                                          <p:spTgt spid="277515"/>
                                        </p:tgtEl>
                                        <p:attrNameLst>
                                          <p:attrName>ppt_h</p:attrName>
                                        </p:attrNameLst>
                                      </p:cBhvr>
                                      <p:tavLst>
                                        <p:tav tm="0">
                                          <p:val>
                                            <p:strVal val="#ppt_h"/>
                                          </p:val>
                                        </p:tav>
                                        <p:tav tm="100000">
                                          <p:val>
                                            <p:strVal val="#ppt_h"/>
                                          </p:val>
                                        </p:tav>
                                      </p:tavLst>
                                    </p:anim>
                                    <p:animEffect transition="in" filter="fade">
                                      <p:cBhvr>
                                        <p:cTn id="67" dur="2000"/>
                                        <p:tgtEl>
                                          <p:spTgt spid="277515"/>
                                        </p:tgtEl>
                                      </p:cBhvr>
                                    </p:animEffect>
                                  </p:childTnLst>
                                </p:cTn>
                              </p:par>
                            </p:childTnLst>
                          </p:cTn>
                        </p:par>
                      </p:childTnLst>
                    </p:cTn>
                  </p:par>
                  <p:par>
                    <p:cTn id="68" fill="hold">
                      <p:stCondLst>
                        <p:cond delay="indefinite"/>
                      </p:stCondLst>
                      <p:childTnLst>
                        <p:par>
                          <p:cTn id="69" fill="hold">
                            <p:stCondLst>
                              <p:cond delay="0"/>
                            </p:stCondLst>
                            <p:childTnLst>
                              <p:par>
                                <p:cTn id="70" presetID="50" presetClass="entr" presetSubtype="0" decel="100000" fill="hold" grpId="0" nodeType="clickEffect">
                                  <p:stCondLst>
                                    <p:cond delay="0"/>
                                  </p:stCondLst>
                                  <p:childTnLst>
                                    <p:set>
                                      <p:cBhvr>
                                        <p:cTn id="71" dur="1" fill="hold">
                                          <p:stCondLst>
                                            <p:cond delay="0"/>
                                          </p:stCondLst>
                                        </p:cTn>
                                        <p:tgtEl>
                                          <p:spTgt spid="277514"/>
                                        </p:tgtEl>
                                        <p:attrNameLst>
                                          <p:attrName>style.visibility</p:attrName>
                                        </p:attrNameLst>
                                      </p:cBhvr>
                                      <p:to>
                                        <p:strVal val="visible"/>
                                      </p:to>
                                    </p:set>
                                    <p:anim calcmode="lin" valueType="num">
                                      <p:cBhvr>
                                        <p:cTn id="72" dur="2000" fill="hold"/>
                                        <p:tgtEl>
                                          <p:spTgt spid="277514"/>
                                        </p:tgtEl>
                                        <p:attrNameLst>
                                          <p:attrName>ppt_w</p:attrName>
                                        </p:attrNameLst>
                                      </p:cBhvr>
                                      <p:tavLst>
                                        <p:tav tm="0">
                                          <p:val>
                                            <p:strVal val="#ppt_w+.3"/>
                                          </p:val>
                                        </p:tav>
                                        <p:tav tm="100000">
                                          <p:val>
                                            <p:strVal val="#ppt_w"/>
                                          </p:val>
                                        </p:tav>
                                      </p:tavLst>
                                    </p:anim>
                                    <p:anim calcmode="lin" valueType="num">
                                      <p:cBhvr>
                                        <p:cTn id="73" dur="2000" fill="hold"/>
                                        <p:tgtEl>
                                          <p:spTgt spid="277514"/>
                                        </p:tgtEl>
                                        <p:attrNameLst>
                                          <p:attrName>ppt_h</p:attrName>
                                        </p:attrNameLst>
                                      </p:cBhvr>
                                      <p:tavLst>
                                        <p:tav tm="0">
                                          <p:val>
                                            <p:strVal val="#ppt_h"/>
                                          </p:val>
                                        </p:tav>
                                        <p:tav tm="100000">
                                          <p:val>
                                            <p:strVal val="#ppt_h"/>
                                          </p:val>
                                        </p:tav>
                                      </p:tavLst>
                                    </p:anim>
                                    <p:animEffect transition="in" filter="fade">
                                      <p:cBhvr>
                                        <p:cTn id="74" dur="2000"/>
                                        <p:tgtEl>
                                          <p:spTgt spid="277514"/>
                                        </p:tgtEl>
                                      </p:cBhvr>
                                    </p:animEffect>
                                  </p:childTnLst>
                                </p:cTn>
                              </p:par>
                            </p:childTnLst>
                          </p:cTn>
                        </p:par>
                      </p:childTnLst>
                    </p:cTn>
                  </p:par>
                  <p:par>
                    <p:cTn id="75" fill="hold">
                      <p:stCondLst>
                        <p:cond delay="indefinite"/>
                      </p:stCondLst>
                      <p:childTnLst>
                        <p:par>
                          <p:cTn id="76" fill="hold">
                            <p:stCondLst>
                              <p:cond delay="0"/>
                            </p:stCondLst>
                            <p:childTnLst>
                              <p:par>
                                <p:cTn id="77" presetID="50" presetClass="entr" presetSubtype="0" decel="100000" fill="hold" grpId="0" nodeType="clickEffect">
                                  <p:stCondLst>
                                    <p:cond delay="0"/>
                                  </p:stCondLst>
                                  <p:childTnLst>
                                    <p:set>
                                      <p:cBhvr>
                                        <p:cTn id="78" dur="1" fill="hold">
                                          <p:stCondLst>
                                            <p:cond delay="0"/>
                                          </p:stCondLst>
                                        </p:cTn>
                                        <p:tgtEl>
                                          <p:spTgt spid="277529"/>
                                        </p:tgtEl>
                                        <p:attrNameLst>
                                          <p:attrName>style.visibility</p:attrName>
                                        </p:attrNameLst>
                                      </p:cBhvr>
                                      <p:to>
                                        <p:strVal val="visible"/>
                                      </p:to>
                                    </p:set>
                                    <p:anim calcmode="lin" valueType="num">
                                      <p:cBhvr>
                                        <p:cTn id="79" dur="2000" fill="hold"/>
                                        <p:tgtEl>
                                          <p:spTgt spid="277529"/>
                                        </p:tgtEl>
                                        <p:attrNameLst>
                                          <p:attrName>ppt_w</p:attrName>
                                        </p:attrNameLst>
                                      </p:cBhvr>
                                      <p:tavLst>
                                        <p:tav tm="0">
                                          <p:val>
                                            <p:strVal val="#ppt_w+.3"/>
                                          </p:val>
                                        </p:tav>
                                        <p:tav tm="100000">
                                          <p:val>
                                            <p:strVal val="#ppt_w"/>
                                          </p:val>
                                        </p:tav>
                                      </p:tavLst>
                                    </p:anim>
                                    <p:anim calcmode="lin" valueType="num">
                                      <p:cBhvr>
                                        <p:cTn id="80" dur="2000" fill="hold"/>
                                        <p:tgtEl>
                                          <p:spTgt spid="277529"/>
                                        </p:tgtEl>
                                        <p:attrNameLst>
                                          <p:attrName>ppt_h</p:attrName>
                                        </p:attrNameLst>
                                      </p:cBhvr>
                                      <p:tavLst>
                                        <p:tav tm="0">
                                          <p:val>
                                            <p:strVal val="#ppt_h"/>
                                          </p:val>
                                        </p:tav>
                                        <p:tav tm="100000">
                                          <p:val>
                                            <p:strVal val="#ppt_h"/>
                                          </p:val>
                                        </p:tav>
                                      </p:tavLst>
                                    </p:anim>
                                    <p:animEffect transition="in" filter="fade">
                                      <p:cBhvr>
                                        <p:cTn id="81" dur="2000"/>
                                        <p:tgtEl>
                                          <p:spTgt spid="277529"/>
                                        </p:tgtEl>
                                      </p:cBhvr>
                                    </p:animEffect>
                                  </p:childTnLst>
                                </p:cTn>
                              </p:par>
                            </p:childTnLst>
                          </p:cTn>
                        </p:par>
                      </p:childTnLst>
                    </p:cTn>
                  </p:par>
                  <p:par>
                    <p:cTn id="82" fill="hold">
                      <p:stCondLst>
                        <p:cond delay="indefinite"/>
                      </p:stCondLst>
                      <p:childTnLst>
                        <p:par>
                          <p:cTn id="83" fill="hold">
                            <p:stCondLst>
                              <p:cond delay="0"/>
                            </p:stCondLst>
                            <p:childTnLst>
                              <p:par>
                                <p:cTn id="84" presetID="50" presetClass="entr" presetSubtype="0" decel="100000" fill="hold" grpId="0" nodeType="clickEffect">
                                  <p:stCondLst>
                                    <p:cond delay="0"/>
                                  </p:stCondLst>
                                  <p:childTnLst>
                                    <p:set>
                                      <p:cBhvr>
                                        <p:cTn id="85" dur="1" fill="hold">
                                          <p:stCondLst>
                                            <p:cond delay="0"/>
                                          </p:stCondLst>
                                        </p:cTn>
                                        <p:tgtEl>
                                          <p:spTgt spid="277522"/>
                                        </p:tgtEl>
                                        <p:attrNameLst>
                                          <p:attrName>style.visibility</p:attrName>
                                        </p:attrNameLst>
                                      </p:cBhvr>
                                      <p:to>
                                        <p:strVal val="visible"/>
                                      </p:to>
                                    </p:set>
                                    <p:anim calcmode="lin" valueType="num">
                                      <p:cBhvr>
                                        <p:cTn id="86" dur="2000" fill="hold"/>
                                        <p:tgtEl>
                                          <p:spTgt spid="277522"/>
                                        </p:tgtEl>
                                        <p:attrNameLst>
                                          <p:attrName>ppt_w</p:attrName>
                                        </p:attrNameLst>
                                      </p:cBhvr>
                                      <p:tavLst>
                                        <p:tav tm="0">
                                          <p:val>
                                            <p:strVal val="#ppt_w+.3"/>
                                          </p:val>
                                        </p:tav>
                                        <p:tav tm="100000">
                                          <p:val>
                                            <p:strVal val="#ppt_w"/>
                                          </p:val>
                                        </p:tav>
                                      </p:tavLst>
                                    </p:anim>
                                    <p:anim calcmode="lin" valueType="num">
                                      <p:cBhvr>
                                        <p:cTn id="87" dur="2000" fill="hold"/>
                                        <p:tgtEl>
                                          <p:spTgt spid="277522"/>
                                        </p:tgtEl>
                                        <p:attrNameLst>
                                          <p:attrName>ppt_h</p:attrName>
                                        </p:attrNameLst>
                                      </p:cBhvr>
                                      <p:tavLst>
                                        <p:tav tm="0">
                                          <p:val>
                                            <p:strVal val="#ppt_h"/>
                                          </p:val>
                                        </p:tav>
                                        <p:tav tm="100000">
                                          <p:val>
                                            <p:strVal val="#ppt_h"/>
                                          </p:val>
                                        </p:tav>
                                      </p:tavLst>
                                    </p:anim>
                                    <p:animEffect transition="in" filter="fade">
                                      <p:cBhvr>
                                        <p:cTn id="88" dur="2000"/>
                                        <p:tgtEl>
                                          <p:spTgt spid="2775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nodeType="withEffect">
                                  <p:stCondLst>
                                    <p:cond delay="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500"/>
                                        <p:tgtEl>
                                          <p:spTgt spid="30">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0" presetClass="entr" presetSubtype="0" decel="100000" fill="hold" grpId="0" nodeType="clickEffect">
                                  <p:stCondLst>
                                    <p:cond delay="0"/>
                                  </p:stCondLst>
                                  <p:childTnLst>
                                    <p:set>
                                      <p:cBhvr>
                                        <p:cTn id="100" dur="1" fill="hold">
                                          <p:stCondLst>
                                            <p:cond delay="0"/>
                                          </p:stCondLst>
                                        </p:cTn>
                                        <p:tgtEl>
                                          <p:spTgt spid="277523"/>
                                        </p:tgtEl>
                                        <p:attrNameLst>
                                          <p:attrName>style.visibility</p:attrName>
                                        </p:attrNameLst>
                                      </p:cBhvr>
                                      <p:to>
                                        <p:strVal val="visible"/>
                                      </p:to>
                                    </p:set>
                                    <p:anim calcmode="lin" valueType="num">
                                      <p:cBhvr>
                                        <p:cTn id="101" dur="2000" fill="hold"/>
                                        <p:tgtEl>
                                          <p:spTgt spid="277523"/>
                                        </p:tgtEl>
                                        <p:attrNameLst>
                                          <p:attrName>ppt_w</p:attrName>
                                        </p:attrNameLst>
                                      </p:cBhvr>
                                      <p:tavLst>
                                        <p:tav tm="0">
                                          <p:val>
                                            <p:strVal val="#ppt_w+.3"/>
                                          </p:val>
                                        </p:tav>
                                        <p:tav tm="100000">
                                          <p:val>
                                            <p:strVal val="#ppt_w"/>
                                          </p:val>
                                        </p:tav>
                                      </p:tavLst>
                                    </p:anim>
                                    <p:anim calcmode="lin" valueType="num">
                                      <p:cBhvr>
                                        <p:cTn id="102" dur="2000" fill="hold"/>
                                        <p:tgtEl>
                                          <p:spTgt spid="277523"/>
                                        </p:tgtEl>
                                        <p:attrNameLst>
                                          <p:attrName>ppt_h</p:attrName>
                                        </p:attrNameLst>
                                      </p:cBhvr>
                                      <p:tavLst>
                                        <p:tav tm="0">
                                          <p:val>
                                            <p:strVal val="#ppt_h"/>
                                          </p:val>
                                        </p:tav>
                                        <p:tav tm="100000">
                                          <p:val>
                                            <p:strVal val="#ppt_h"/>
                                          </p:val>
                                        </p:tav>
                                      </p:tavLst>
                                    </p:anim>
                                    <p:animEffect transition="in" filter="fade">
                                      <p:cBhvr>
                                        <p:cTn id="103" dur="2000"/>
                                        <p:tgtEl>
                                          <p:spTgt spid="27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5" grpId="0" animBg="1"/>
      <p:bldP spid="277514" grpId="0" animBg="1"/>
      <p:bldP spid="277515" grpId="0" animBg="1"/>
      <p:bldP spid="277516" grpId="0" animBg="1"/>
      <p:bldP spid="277517" grpId="0" animBg="1"/>
      <p:bldP spid="277518" grpId="0" animBg="1"/>
      <p:bldP spid="277519" grpId="0" animBg="1"/>
      <p:bldP spid="277521" grpId="0" animBg="1"/>
      <p:bldP spid="277522" grpId="0" animBg="1"/>
      <p:bldP spid="277523" grpId="0" animBg="1"/>
      <p:bldP spid="277524" grpId="0" animBg="1"/>
      <p:bldP spid="277529" grpId="0" animBg="1"/>
      <p:bldP spid="7"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9314" y="409634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dirty="0">
                <a:ea typeface="굴림" charset="-127"/>
              </a:rPr>
              <a:t>Is Uniform Cost Search the best we can do? </a:t>
            </a:r>
            <a:r>
              <a:rPr lang="en-US" altLang="ko-KR" sz="2400" i="1" dirty="0">
                <a:ea typeface="굴림" charset="-127"/>
              </a:rPr>
              <a:t>Consider finding a route from Bucharest to Arad.. </a:t>
            </a:r>
            <a:r>
              <a:rPr lang="en-US" sz="2400" i="1" dirty="0"/>
              <a:t/>
            </a:r>
            <a:br>
              <a:rPr lang="en-US" sz="2400" i="1" dirty="0"/>
            </a:br>
            <a:endParaRPr lang="en-US" sz="2400" i="1" dirty="0"/>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32</a:t>
            </a:fld>
            <a:endParaRPr lang="en-US" altLang="en-US"/>
          </a:p>
        </p:txBody>
      </p:sp>
      <p:sp>
        <p:nvSpPr>
          <p:cNvPr id="30" name="TextBox 29"/>
          <p:cNvSpPr txBox="1"/>
          <p:nvPr/>
        </p:nvSpPr>
        <p:spPr>
          <a:xfrm>
            <a:off x="4821237" y="2034671"/>
            <a:ext cx="980447" cy="307777"/>
          </a:xfrm>
          <a:prstGeom prst="rect">
            <a:avLst/>
          </a:prstGeom>
          <a:noFill/>
        </p:spPr>
        <p:txBody>
          <a:bodyPr wrap="square" rtlCol="0">
            <a:spAutoFit/>
          </a:bodyPr>
          <a:lstStyle/>
          <a:p>
            <a:r>
              <a:rPr lang="en-US" sz="1400" b="1" dirty="0">
                <a:solidFill>
                  <a:srgbClr val="D2CD00"/>
                </a:solidFill>
              </a:rPr>
              <a:t>g(n)&lt;300</a:t>
            </a: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921375" y="4140532"/>
            <a:ext cx="980447" cy="307777"/>
          </a:xfrm>
          <a:prstGeom prst="rect">
            <a:avLst/>
          </a:prstGeom>
          <a:noFill/>
        </p:spPr>
        <p:txBody>
          <a:bodyPr wrap="square" rtlCol="0">
            <a:spAutoFit/>
          </a:bodyPr>
          <a:lstStyle/>
          <a:p>
            <a:r>
              <a:rPr lang="en-US" sz="1400" b="1" dirty="0">
                <a:solidFill>
                  <a:srgbClr val="FF0000"/>
                </a:solidFill>
              </a:rPr>
              <a:t>g(n)&lt;100</a:t>
            </a:r>
          </a:p>
        </p:txBody>
      </p:sp>
      <p:sp>
        <p:nvSpPr>
          <p:cNvPr id="31" name="TextBox 30"/>
          <p:cNvSpPr txBox="1"/>
          <p:nvPr/>
        </p:nvSpPr>
        <p:spPr>
          <a:xfrm>
            <a:off x="5189729" y="3134725"/>
            <a:ext cx="980447" cy="307777"/>
          </a:xfrm>
          <a:prstGeom prst="rect">
            <a:avLst/>
          </a:prstGeom>
          <a:noFill/>
        </p:spPr>
        <p:txBody>
          <a:bodyPr wrap="square" rtlCol="0">
            <a:spAutoFit/>
          </a:bodyPr>
          <a:lstStyle/>
          <a:p>
            <a:r>
              <a:rPr lang="en-US" sz="1400" b="1" dirty="0">
                <a:solidFill>
                  <a:schemeClr val="accent1">
                    <a:lumMod val="75000"/>
                  </a:schemeClr>
                </a:solidFill>
              </a:rPr>
              <a:t>g(n)&lt;200</a:t>
            </a:r>
          </a:p>
        </p:txBody>
      </p:sp>
      <p:sp>
        <p:nvSpPr>
          <p:cNvPr id="4" name="TextBox 3"/>
          <p:cNvSpPr txBox="1"/>
          <p:nvPr/>
        </p:nvSpPr>
        <p:spPr>
          <a:xfrm>
            <a:off x="914400" y="1447800"/>
            <a:ext cx="7924800" cy="4419600"/>
          </a:xfrm>
          <a:prstGeom prst="rect">
            <a:avLst/>
          </a:prstGeom>
          <a:solidFill>
            <a:schemeClr val="accent3">
              <a:lumMod val="50000"/>
              <a:alpha val="76000"/>
            </a:schemeClr>
          </a:solidFill>
        </p:spPr>
        <p:txBody>
          <a:bodyPr wrap="square" rtlCol="0">
            <a:spAutoFit/>
          </a:bodyPr>
          <a:lstStyle/>
          <a:p>
            <a:endParaRPr lang="en-US" dirty="0"/>
          </a:p>
        </p:txBody>
      </p:sp>
      <p:sp>
        <p:nvSpPr>
          <p:cNvPr id="32" name="Line 27"/>
          <p:cNvSpPr>
            <a:spLocks noChangeShapeType="1"/>
          </p:cNvSpPr>
          <p:nvPr/>
        </p:nvSpPr>
        <p:spPr bwMode="auto">
          <a:xfrm>
            <a:off x="6812872" y="5163149"/>
            <a:ext cx="2379583" cy="1058982"/>
          </a:xfrm>
          <a:prstGeom prst="line">
            <a:avLst/>
          </a:prstGeom>
          <a:noFill/>
          <a:ln w="187325">
            <a:solidFill>
              <a:srgbClr val="CC00CC">
                <a:alpha val="93000"/>
              </a:srgbClr>
            </a:solidFill>
            <a:round/>
            <a:headEnd/>
            <a:tailEnd type="triangle" w="med" len="med"/>
          </a:ln>
        </p:spPr>
        <p:txBody>
          <a:bodyPr lIns="92075" tIns="46038" rIns="92075" bIns="46038"/>
          <a:lstStyle/>
          <a:p>
            <a:r>
              <a:rPr lang="en-US" dirty="0"/>
              <a:t> WRONG</a:t>
            </a:r>
          </a:p>
          <a:p>
            <a:r>
              <a:rPr lang="en-US" dirty="0"/>
              <a:t>  WAY!!!!</a:t>
            </a:r>
          </a:p>
        </p:txBody>
      </p:sp>
    </p:spTree>
    <p:extLst>
      <p:ext uri="{BB962C8B-B14F-4D97-AF65-F5344CB8AC3E}">
        <p14:creationId xmlns:p14="http://schemas.microsoft.com/office/powerpoint/2010/main" val="34906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A Better Idea…	</a:t>
            </a:r>
          </a:p>
        </p:txBody>
      </p:sp>
      <p:sp>
        <p:nvSpPr>
          <p:cNvPr id="7173" name="Rectangle 3"/>
          <p:cNvSpPr>
            <a:spLocks noGrp="1" noChangeArrowheads="1"/>
          </p:cNvSpPr>
          <p:nvPr>
            <p:ph type="body" idx="1"/>
          </p:nvPr>
        </p:nvSpPr>
        <p:spPr>
          <a:xfrm>
            <a:off x="685800" y="1295400"/>
            <a:ext cx="8458200" cy="4572000"/>
          </a:xfrm>
        </p:spPr>
        <p:txBody>
          <a:bodyPr/>
          <a:lstStyle/>
          <a:p>
            <a:r>
              <a:rPr lang="en-US" dirty="0"/>
              <a:t>Node expansion based on </a:t>
            </a:r>
            <a:r>
              <a:rPr lang="en-US" i="1" dirty="0">
                <a:solidFill>
                  <a:schemeClr val="accent2"/>
                </a:solidFill>
              </a:rPr>
              <a:t>an </a:t>
            </a:r>
            <a:r>
              <a:rPr lang="en-US" i="1" dirty="0">
                <a:solidFill>
                  <a:srgbClr val="C00000"/>
                </a:solidFill>
                <a:latin typeface="Arial Black" pitchFamily="34" charset="0"/>
              </a:rPr>
              <a:t>estimate</a:t>
            </a:r>
            <a:r>
              <a:rPr lang="en-US" i="1" dirty="0">
                <a:solidFill>
                  <a:srgbClr val="C00000"/>
                </a:solidFill>
              </a:rPr>
              <a:t> </a:t>
            </a:r>
            <a:r>
              <a:rPr lang="en-US" dirty="0"/>
              <a:t>which</a:t>
            </a:r>
            <a:r>
              <a:rPr lang="en-US" i="1" dirty="0">
                <a:solidFill>
                  <a:schemeClr val="accent2"/>
                </a:solidFill>
              </a:rPr>
              <a:t> includes distance to the goal</a:t>
            </a:r>
          </a:p>
          <a:p>
            <a:endParaRPr lang="en-US" dirty="0"/>
          </a:p>
          <a:p>
            <a:r>
              <a:rPr lang="en-US" dirty="0"/>
              <a:t>General approach of informed search:</a:t>
            </a:r>
          </a:p>
          <a:p>
            <a:pPr lvl="1"/>
            <a:r>
              <a:rPr lang="en-US" sz="2400" i="1" dirty="0">
                <a:solidFill>
                  <a:schemeClr val="accent2"/>
                </a:solidFill>
              </a:rPr>
              <a:t>Best-first search</a:t>
            </a:r>
            <a:r>
              <a:rPr lang="en-US" sz="2400" dirty="0"/>
              <a:t>: node selected for expansion </a:t>
            </a:r>
            <a:br>
              <a:rPr lang="en-US" sz="2400" dirty="0"/>
            </a:br>
            <a:r>
              <a:rPr lang="en-US" sz="2400" dirty="0"/>
              <a:t>based on an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2"/>
            <a:r>
              <a:rPr lang="en-US" sz="2400" b="1" i="1" dirty="0">
                <a:solidFill>
                  <a:schemeClr val="accent2"/>
                </a:solidFill>
                <a:latin typeface="Times New Roman" pitchFamily="18" charset="0"/>
              </a:rPr>
              <a:t>f(n) </a:t>
            </a:r>
            <a:r>
              <a:rPr lang="en-US" sz="2400" dirty="0"/>
              <a:t>includes </a:t>
            </a:r>
            <a:r>
              <a:rPr lang="en-US" sz="2400" i="1" dirty="0"/>
              <a:t>estimate</a:t>
            </a:r>
            <a:r>
              <a:rPr lang="en-US" sz="2400" dirty="0"/>
              <a:t> of distance to goal </a:t>
            </a:r>
            <a:r>
              <a:rPr lang="en-US" sz="2400" b="1" i="1" dirty="0">
                <a:solidFill>
                  <a:srgbClr val="C00000"/>
                </a:solidFill>
                <a:latin typeface="Times New Roman" pitchFamily="18" charset="0"/>
              </a:rPr>
              <a:t>(new idea!) </a:t>
            </a:r>
            <a:endParaRPr lang="en-US" sz="2400" dirty="0">
              <a:solidFill>
                <a:srgbClr val="C00000"/>
              </a:solidFill>
            </a:endParaRPr>
          </a:p>
          <a:p>
            <a:pPr lvl="1"/>
            <a:endParaRPr lang="en-US" sz="2400" i="1" dirty="0">
              <a:solidFill>
                <a:schemeClr val="accent2"/>
              </a:solidFill>
              <a:latin typeface="Times New Roman" pitchFamily="18" charset="0"/>
            </a:endParaRPr>
          </a:p>
          <a:p>
            <a:r>
              <a:rPr lang="en-US" dirty="0"/>
              <a:t>Implementation: </a:t>
            </a:r>
            <a:r>
              <a:rPr lang="en-US" sz="2400" dirty="0"/>
              <a:t>Sort</a:t>
            </a:r>
            <a:r>
              <a:rPr lang="en-US" sz="2400" dirty="0">
                <a:latin typeface="Times New Roman" pitchFamily="18" charset="0"/>
              </a:rPr>
              <a:t> </a:t>
            </a:r>
            <a:r>
              <a:rPr lang="en-US" sz="2400" dirty="0"/>
              <a:t>frontier queue by this new </a:t>
            </a:r>
            <a:r>
              <a:rPr lang="en-US" sz="2400" b="1" i="1" dirty="0">
                <a:solidFill>
                  <a:schemeClr val="accent2"/>
                </a:solidFill>
                <a:latin typeface="Times New Roman" pitchFamily="18" charset="0"/>
              </a:rPr>
              <a:t>f(n)</a:t>
            </a:r>
            <a:r>
              <a:rPr lang="en-US" sz="2400" dirty="0"/>
              <a:t>.</a:t>
            </a:r>
          </a:p>
          <a:p>
            <a:pPr lvl="1"/>
            <a:r>
              <a:rPr lang="en-US" sz="2400" dirty="0"/>
              <a:t>Special cases: </a:t>
            </a:r>
            <a:r>
              <a:rPr lang="en-US" sz="2400" b="1" dirty="0"/>
              <a:t>greedy search</a:t>
            </a:r>
            <a:r>
              <a:rPr lang="en-US" sz="2400" dirty="0" smtClean="0"/>
              <a:t>, and </a:t>
            </a:r>
            <a:r>
              <a:rPr lang="en-US" sz="2400" b="1" i="1" dirty="0">
                <a:solidFill>
                  <a:schemeClr val="accent2"/>
                </a:solidFill>
                <a:latin typeface="Times New Roman" pitchFamily="18" charset="0"/>
              </a:rPr>
              <a:t>A* search</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123111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b="0" dirty="0"/>
          </a:p>
        </p:txBody>
      </p:sp>
      <p:grpSp>
        <p:nvGrpSpPr>
          <p:cNvPr id="2" name="Group 9"/>
          <p:cNvGrpSpPr>
            <a:grpSpLocks/>
          </p:cNvGrpSpPr>
          <p:nvPr/>
        </p:nvGrpSpPr>
        <p:grpSpPr bwMode="auto">
          <a:xfrm>
            <a:off x="533401" y="1371600"/>
            <a:ext cx="6553200" cy="2882900"/>
            <a:chOff x="336" y="144"/>
            <a:chExt cx="4944" cy="2688"/>
          </a:xfrm>
        </p:grpSpPr>
        <p:pic>
          <p:nvPicPr>
            <p:cNvPr id="8199" name="Picture 2"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8200" name="Text Box 3"/>
            <p:cNvSpPr txBox="1">
              <a:spLocks noChangeArrowheads="1"/>
            </p:cNvSpPr>
            <p:nvPr/>
          </p:nvSpPr>
          <p:spPr bwMode="auto">
            <a:xfrm>
              <a:off x="384" y="816"/>
              <a:ext cx="240" cy="158"/>
            </a:xfrm>
            <a:prstGeom prst="rect">
              <a:avLst/>
            </a:prstGeom>
            <a:solidFill>
              <a:schemeClr val="bg1"/>
            </a:solidFill>
            <a:ln w="9525">
              <a:noFill/>
              <a:miter lim="800000"/>
              <a:headEnd/>
              <a:tailEnd/>
            </a:ln>
          </p:spPr>
          <p:txBody>
            <a:bodyPr lIns="0" tIns="0" rIns="0" bIns="0">
              <a:spAutoFit/>
            </a:bodyPr>
            <a:lstStyle/>
            <a:p>
              <a:pPr algn="r" eaLnBrk="1" hangingPunct="1"/>
              <a:r>
                <a:rPr lang="en-US" sz="1100" dirty="0">
                  <a:solidFill>
                    <a:schemeClr val="accent2"/>
                  </a:solidFill>
                </a:rPr>
                <a:t>Arad</a:t>
              </a:r>
            </a:p>
          </p:txBody>
        </p:sp>
        <p:sp>
          <p:nvSpPr>
            <p:cNvPr id="8201" name="Text Box 4"/>
            <p:cNvSpPr txBox="1">
              <a:spLocks noChangeArrowheads="1"/>
            </p:cNvSpPr>
            <p:nvPr/>
          </p:nvSpPr>
          <p:spPr bwMode="auto">
            <a:xfrm flipH="1">
              <a:off x="356" y="1106"/>
              <a:ext cx="316" cy="215"/>
            </a:xfrm>
            <a:prstGeom prst="rect">
              <a:avLst/>
            </a:prstGeom>
            <a:solidFill>
              <a:schemeClr val="bg1"/>
            </a:solidFill>
            <a:ln w="9525">
              <a:noFill/>
              <a:miter lim="800000"/>
              <a:headEnd/>
              <a:tailEnd/>
            </a:ln>
          </p:spPr>
          <p:txBody>
            <a:bodyPr wrap="square" lIns="0" rIns="0">
              <a:spAutoFit/>
            </a:bodyPr>
            <a:lstStyle/>
            <a:p>
              <a:pPr algn="r" eaLnBrk="1" hangingPunct="1">
                <a:spcBef>
                  <a:spcPct val="50000"/>
                </a:spcBef>
              </a:pPr>
              <a:r>
                <a:rPr lang="en-US" sz="900" dirty="0">
                  <a:solidFill>
                    <a:schemeClr val="accent2"/>
                  </a:solidFill>
                </a:rPr>
                <a:t>118</a:t>
              </a:r>
            </a:p>
          </p:txBody>
        </p:sp>
        <p:sp>
          <p:nvSpPr>
            <p:cNvPr id="8202" name="Oval 5"/>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8203" name="Oval 7"/>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6" name="Title 5"/>
          <p:cNvSpPr>
            <a:spLocks noGrp="1"/>
          </p:cNvSpPr>
          <p:nvPr>
            <p:ph type="title"/>
          </p:nvPr>
        </p:nvSpPr>
        <p:spPr>
          <a:xfrm>
            <a:off x="681318" y="440300"/>
            <a:ext cx="7772400" cy="457200"/>
          </a:xfrm>
        </p:spPr>
        <p:txBody>
          <a:bodyPr/>
          <a:lstStyle/>
          <a:p>
            <a:r>
              <a:rPr lang="en-US" dirty="0"/>
              <a:t>Simple, useful estimate </a:t>
            </a:r>
            <a:r>
              <a:rPr lang="en-US" i="1" dirty="0"/>
              <a:t>heuristic</a:t>
            </a:r>
            <a:r>
              <a:rPr lang="en-US" dirty="0"/>
              <a:t>: </a:t>
            </a:r>
            <a:br>
              <a:rPr lang="en-US" dirty="0"/>
            </a:br>
            <a:r>
              <a:rPr lang="en-US" dirty="0"/>
              <a:t>        </a:t>
            </a:r>
            <a:r>
              <a:rPr lang="en-US" i="1" dirty="0">
                <a:solidFill>
                  <a:schemeClr val="accent2">
                    <a:lumMod val="75000"/>
                  </a:schemeClr>
                </a:solidFill>
              </a:rPr>
              <a:t>straight-line distances</a:t>
            </a:r>
          </a:p>
        </p:txBody>
      </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34</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8196" name="Picture 6" descr="Marthachart"/>
          <p:cNvPicPr>
            <a:picLocks noChangeAspect="1" noChangeArrowheads="1"/>
          </p:cNvPicPr>
          <p:nvPr/>
        </p:nvPicPr>
        <p:blipFill>
          <a:blip r:embed="rId4" cstate="print"/>
          <a:srcRect l="5952" t="12000" r="7143" b="16000"/>
          <a:stretch>
            <a:fillRect/>
          </a:stretch>
        </p:blipFill>
        <p:spPr bwMode="auto">
          <a:xfrm>
            <a:off x="381000" y="4343400"/>
            <a:ext cx="4495800" cy="2217738"/>
          </a:xfrm>
          <a:prstGeom prst="rect">
            <a:avLst/>
          </a:prstGeom>
          <a:noFill/>
          <a:ln w="15875">
            <a:solidFill>
              <a:schemeClr val="tx1"/>
            </a:solidFill>
            <a:miter lim="800000"/>
            <a:headEnd/>
            <a:tailEnd/>
          </a:ln>
        </p:spPr>
      </p:pic>
    </p:spTree>
    <p:extLst>
      <p:ext uri="{BB962C8B-B14F-4D97-AF65-F5344CB8AC3E}">
        <p14:creationId xmlns:p14="http://schemas.microsoft.com/office/powerpoint/2010/main" val="2219483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yperbolegames.com/files/2014/10/eureka_1_.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612" y="276655"/>
            <a:ext cx="2590800" cy="2037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Heuristic (estimate) functions</a:t>
            </a:r>
          </a:p>
        </p:txBody>
      </p:sp>
      <p:sp>
        <p:nvSpPr>
          <p:cNvPr id="3" name="Content Placeholder 2"/>
          <p:cNvSpPr>
            <a:spLocks noGrp="1"/>
          </p:cNvSpPr>
          <p:nvPr>
            <p:ph idx="1"/>
          </p:nvPr>
        </p:nvSpPr>
        <p:spPr>
          <a:xfrm>
            <a:off x="685800" y="1295400"/>
            <a:ext cx="8077200" cy="4572000"/>
          </a:xfrm>
        </p:spPr>
        <p:txBody>
          <a:bodyPr/>
          <a:lstStyle/>
          <a:p>
            <a:pPr lvl="0">
              <a:lnSpc>
                <a:spcPct val="80000"/>
              </a:lnSpc>
              <a:buNone/>
            </a:pPr>
            <a:endParaRPr lang="en-US" sz="1200" dirty="0">
              <a:solidFill>
                <a:srgbClr val="000000"/>
              </a:solidFill>
              <a:latin typeface="Helvetica" charset="0"/>
            </a:endParaRPr>
          </a:p>
          <a:p>
            <a:pPr>
              <a:lnSpc>
                <a:spcPct val="80000"/>
              </a:lnSpc>
              <a:buNone/>
            </a:pPr>
            <a:r>
              <a:rPr lang="en-US" altLang="en-US" sz="3200" i="1" dirty="0" err="1">
                <a:solidFill>
                  <a:srgbClr val="000000"/>
                </a:solidFill>
              </a:rPr>
              <a:t>Heureka</a:t>
            </a:r>
            <a:r>
              <a:rPr lang="en-US" altLang="en-US" sz="3200" i="1" dirty="0">
                <a:solidFill>
                  <a:srgbClr val="000000"/>
                </a:solidFill>
              </a:rPr>
              <a:t>!  ---Archimedes</a:t>
            </a:r>
          </a:p>
          <a:p>
            <a:pPr lvl="0">
              <a:lnSpc>
                <a:spcPct val="80000"/>
              </a:lnSpc>
              <a:buNone/>
            </a:pPr>
            <a:endParaRPr lang="en-US" sz="1200" dirty="0">
              <a:solidFill>
                <a:srgbClr val="000000"/>
              </a:solidFill>
              <a:latin typeface="Helvetica" charset="0"/>
            </a:endParaRPr>
          </a:p>
          <a:p>
            <a:pPr lvl="0">
              <a:lnSpc>
                <a:spcPct val="80000"/>
              </a:lnSpc>
              <a:buNone/>
            </a:pPr>
            <a:r>
              <a:rPr lang="en-US" sz="1200" dirty="0">
                <a:solidFill>
                  <a:srgbClr val="000000"/>
                </a:solidFill>
                <a:latin typeface="Helvetica" charset="0"/>
              </a:rPr>
              <a:t> </a:t>
            </a:r>
            <a:r>
              <a:rPr lang="en-US" dirty="0">
                <a:solidFill>
                  <a:srgbClr val="000000"/>
                </a:solidFill>
              </a:rPr>
              <a:t>[dictionary]</a:t>
            </a:r>
            <a:r>
              <a:rPr lang="en-US" i="1" dirty="0">
                <a:solidFill>
                  <a:srgbClr val="000000"/>
                </a:solidFill>
                <a:latin typeface="Helvetica" charset="0"/>
              </a:rPr>
              <a:t>“</a:t>
            </a:r>
            <a:r>
              <a:rPr lang="en-US" i="1" dirty="0">
                <a:solidFill>
                  <a:srgbClr val="000000"/>
                </a:solidFill>
              </a:rPr>
              <a:t>A rule of thumb, simplification, or educated  guess that reduces or limits the search for solutions in  domains that are difficult and poorly understood.”</a:t>
            </a:r>
          </a:p>
          <a:p>
            <a:pPr lvl="0">
              <a:lnSpc>
                <a:spcPct val="80000"/>
              </a:lnSpc>
              <a:buNone/>
            </a:pPr>
            <a:endParaRPr lang="en-US" i="1" dirty="0">
              <a:solidFill>
                <a:srgbClr val="000000"/>
              </a:solidFill>
            </a:endParaRPr>
          </a:p>
          <a:p>
            <a:pPr lvl="0">
              <a:lnSpc>
                <a:spcPct val="80000"/>
              </a:lnSpc>
              <a:spcBef>
                <a:spcPct val="0"/>
              </a:spcBef>
              <a:spcAft>
                <a:spcPct val="35000"/>
              </a:spcAft>
              <a:buNone/>
            </a:pPr>
            <a:r>
              <a:rPr lang="en-US" altLang="en-US" i="1" dirty="0">
                <a:solidFill>
                  <a:srgbClr val="C00000"/>
                </a:solidFill>
              </a:rPr>
              <a:t>Heuristic knowledge </a:t>
            </a:r>
            <a:r>
              <a:rPr lang="en-US" altLang="en-US" dirty="0">
                <a:solidFill>
                  <a:srgbClr val="000000"/>
                </a:solidFill>
              </a:rPr>
              <a:t>is useful, but not necessarily correct.</a:t>
            </a:r>
          </a:p>
          <a:p>
            <a:pPr lvl="0">
              <a:lnSpc>
                <a:spcPct val="80000"/>
              </a:lnSpc>
              <a:spcBef>
                <a:spcPct val="0"/>
              </a:spcBef>
              <a:spcAft>
                <a:spcPct val="35000"/>
              </a:spcAft>
              <a:buNone/>
            </a:pPr>
            <a:r>
              <a:rPr lang="en-US" altLang="en-US" i="1" dirty="0">
                <a:solidFill>
                  <a:srgbClr val="C00000"/>
                </a:solidFill>
              </a:rPr>
              <a:t>Heuristic algorithms</a:t>
            </a:r>
            <a:r>
              <a:rPr lang="en-US" altLang="en-US" dirty="0">
                <a:solidFill>
                  <a:srgbClr val="C00000"/>
                </a:solidFill>
              </a:rPr>
              <a:t> </a:t>
            </a:r>
            <a:r>
              <a:rPr lang="en-US" altLang="en-US" dirty="0">
                <a:solidFill>
                  <a:srgbClr val="000000"/>
                </a:solidFill>
              </a:rPr>
              <a:t>use heuristic knowledge to solve a problem.</a:t>
            </a:r>
          </a:p>
          <a:p>
            <a:pPr lvl="0">
              <a:lnSpc>
                <a:spcPct val="80000"/>
              </a:lnSpc>
              <a:spcBef>
                <a:spcPct val="0"/>
              </a:spcBef>
              <a:spcAft>
                <a:spcPct val="35000"/>
              </a:spcAft>
              <a:buNone/>
            </a:pPr>
            <a:r>
              <a:rPr lang="en-US" altLang="en-US" dirty="0">
                <a:solidFill>
                  <a:srgbClr val="000000"/>
                </a:solidFill>
              </a:rPr>
              <a:t>A </a:t>
            </a:r>
            <a:r>
              <a:rPr lang="en-US" altLang="en-US" i="1" dirty="0">
                <a:solidFill>
                  <a:srgbClr val="C00000"/>
                </a:solidFill>
              </a:rPr>
              <a:t>heuristic function</a:t>
            </a:r>
            <a:r>
              <a:rPr lang="en-US" altLang="en-US" dirty="0">
                <a:solidFill>
                  <a:srgbClr val="C00000"/>
                </a:solidFill>
              </a:rPr>
              <a:t> </a:t>
            </a:r>
            <a:r>
              <a:rPr lang="en-US" altLang="en-US" sz="2800" i="1" dirty="0">
                <a:solidFill>
                  <a:schemeClr val="accent2">
                    <a:lumMod val="75000"/>
                  </a:schemeClr>
                </a:solidFill>
                <a:latin typeface="Times New Roman" pitchFamily="18" charset="0"/>
              </a:rPr>
              <a:t>h(n) </a:t>
            </a:r>
            <a:r>
              <a:rPr lang="en-US" altLang="en-US" dirty="0">
                <a:solidFill>
                  <a:srgbClr val="000000"/>
                </a:solidFill>
              </a:rPr>
              <a:t>takes a state </a:t>
            </a:r>
            <a:r>
              <a:rPr lang="en-US" altLang="en-US" sz="2800" i="1" dirty="0">
                <a:latin typeface="Times New Roman" pitchFamily="18" charset="0"/>
              </a:rPr>
              <a:t>n </a:t>
            </a:r>
            <a:r>
              <a:rPr lang="en-US" altLang="en-US" dirty="0">
                <a:solidFill>
                  <a:srgbClr val="000000"/>
                </a:solidFill>
              </a:rPr>
              <a:t>and returns an </a:t>
            </a:r>
            <a:r>
              <a:rPr lang="en-US" altLang="en-US" i="1" dirty="0">
                <a:solidFill>
                  <a:srgbClr val="000000"/>
                </a:solidFill>
              </a:rPr>
              <a:t>estimate</a:t>
            </a:r>
            <a:r>
              <a:rPr lang="en-US" altLang="en-US" dirty="0">
                <a:solidFill>
                  <a:srgbClr val="000000"/>
                </a:solidFill>
              </a:rPr>
              <a:t> of the distance from </a:t>
            </a:r>
            <a:r>
              <a:rPr lang="en-US" altLang="en-US" sz="2800" i="1" dirty="0">
                <a:latin typeface="Times New Roman" pitchFamily="18" charset="0"/>
              </a:rPr>
              <a:t>n</a:t>
            </a:r>
            <a:r>
              <a:rPr lang="en-US" altLang="en-US" i="1" dirty="0">
                <a:latin typeface="Times New Roman" pitchFamily="18" charset="0"/>
              </a:rPr>
              <a:t> </a:t>
            </a:r>
            <a:r>
              <a:rPr lang="en-US" altLang="en-US" dirty="0">
                <a:solidFill>
                  <a:srgbClr val="000000"/>
                </a:solidFill>
              </a:rPr>
              <a:t>to the goal.</a:t>
            </a:r>
          </a:p>
          <a:p>
            <a:pPr lvl="0">
              <a:lnSpc>
                <a:spcPct val="80000"/>
              </a:lnSpc>
              <a:spcBef>
                <a:spcPct val="0"/>
              </a:spcBef>
              <a:spcAft>
                <a:spcPct val="35000"/>
              </a:spcAft>
              <a:buNone/>
            </a:pPr>
            <a:r>
              <a:rPr lang="en-US" altLang="en-US" sz="400" dirty="0">
                <a:solidFill>
                  <a:srgbClr val="000000"/>
                </a:solidFill>
              </a:rPr>
              <a:t> </a:t>
            </a:r>
          </a:p>
          <a:p>
            <a:pPr lvl="0" algn="ctr">
              <a:lnSpc>
                <a:spcPct val="80000"/>
              </a:lnSpc>
              <a:spcBef>
                <a:spcPct val="0"/>
              </a:spcBef>
              <a:spcAft>
                <a:spcPct val="35000"/>
              </a:spcAft>
              <a:buNone/>
            </a:pPr>
            <a:r>
              <a:rPr lang="en-US" altLang="en-US" sz="1600" i="1" dirty="0">
                <a:solidFill>
                  <a:srgbClr val="000000"/>
                </a:solidFill>
              </a:rPr>
              <a:t>(graphic: http://hyperbolegames.com/2014/10/20/eureka-moments/)</a:t>
            </a:r>
          </a:p>
          <a:p>
            <a:pPr lvl="0">
              <a:lnSpc>
                <a:spcPct val="80000"/>
              </a:lnSpc>
              <a:spcBef>
                <a:spcPct val="0"/>
              </a:spcBef>
              <a:spcAft>
                <a:spcPct val="35000"/>
              </a:spcAft>
              <a:buNone/>
            </a:pPr>
            <a:endParaRPr lang="en-US" altLang="en-US" dirty="0">
              <a:solidFill>
                <a:srgbClr val="000000"/>
              </a:solidFill>
            </a:endParaRPr>
          </a:p>
          <a:p>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35</a:t>
            </a:fld>
            <a:endParaRPr lang="en-US" altLang="en-US"/>
          </a:p>
        </p:txBody>
      </p:sp>
    </p:spTree>
    <p:extLst>
      <p:ext uri="{BB962C8B-B14F-4D97-AF65-F5344CB8AC3E}">
        <p14:creationId xmlns:p14="http://schemas.microsoft.com/office/powerpoint/2010/main" val="130443143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dirty="0"/>
              <a:t>Introduction to Informed search</a:t>
            </a:r>
          </a:p>
          <a:p>
            <a:pPr lvl="1">
              <a:lnSpc>
                <a:spcPct val="80000"/>
              </a:lnSpc>
              <a:spcAft>
                <a:spcPts val="600"/>
              </a:spcAft>
            </a:pPr>
            <a:r>
              <a:rPr lang="en-US" dirty="0"/>
              <a:t>Heuristics</a:t>
            </a:r>
          </a:p>
          <a:p>
            <a:pPr>
              <a:lnSpc>
                <a:spcPct val="80000"/>
              </a:lnSpc>
              <a:spcAft>
                <a:spcPts val="600"/>
              </a:spcAft>
            </a:pPr>
            <a:r>
              <a:rPr lang="en-US" sz="2800" i="1" dirty="0">
                <a:solidFill>
                  <a:srgbClr val="FF0000"/>
                </a:solidFill>
              </a:rPr>
              <a:t>1st attempt: Greedy Best-first search </a:t>
            </a:r>
            <a:br>
              <a:rPr lang="en-US" sz="2800" i="1" dirty="0">
                <a:solidFill>
                  <a:srgbClr val="FF0000"/>
                </a:solidFill>
              </a:rPr>
            </a:br>
            <a:r>
              <a:rPr lang="en-US" sz="2800" i="1" dirty="0">
                <a:solidFill>
                  <a:srgbClr val="FF0000"/>
                </a:solidFill>
              </a:rPr>
              <a:t>(AIMA 3.5.1)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261522990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Review: Best-first search</a:t>
            </a:r>
            <a:endParaRPr lang="en-US" dirty="0"/>
          </a:p>
        </p:txBody>
      </p:sp>
      <p:sp>
        <p:nvSpPr>
          <p:cNvPr id="14341" name="Rectangle 3"/>
          <p:cNvSpPr>
            <a:spLocks noGrp="1" noChangeArrowheads="1"/>
          </p:cNvSpPr>
          <p:nvPr>
            <p:ph type="body" idx="1"/>
          </p:nvPr>
        </p:nvSpPr>
        <p:spPr/>
        <p:txBody>
          <a:bodyPr/>
          <a:lstStyle/>
          <a:p>
            <a:pPr marL="0" indent="0">
              <a:buNone/>
            </a:pPr>
            <a:r>
              <a:rPr lang="en-US" i="1" dirty="0">
                <a:solidFill>
                  <a:schemeClr val="accent2"/>
                </a:solidFill>
              </a:rPr>
              <a:t>Basic idea:</a:t>
            </a:r>
          </a:p>
          <a:p>
            <a:r>
              <a:rPr lang="en-US" i="1" dirty="0">
                <a:solidFill>
                  <a:schemeClr val="accent2"/>
                </a:solidFill>
              </a:rPr>
              <a:t>select node for expansion </a:t>
            </a:r>
            <a:r>
              <a:rPr lang="en-US" sz="2400" dirty="0"/>
              <a:t>with minimal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1"/>
            <a:r>
              <a:rPr lang="en-US" dirty="0"/>
              <a:t>where</a:t>
            </a:r>
            <a:r>
              <a:rPr lang="en-US" sz="2000" b="1" i="1" dirty="0">
                <a:solidFill>
                  <a:schemeClr val="accent2"/>
                </a:solidFill>
                <a:latin typeface="Times New Roman" pitchFamily="18" charset="0"/>
              </a:rPr>
              <a:t> </a:t>
            </a:r>
            <a:r>
              <a:rPr lang="en-US" b="1" i="1" dirty="0">
                <a:solidFill>
                  <a:schemeClr val="accent2"/>
                </a:solidFill>
                <a:latin typeface="Times New Roman" pitchFamily="18" charset="0"/>
              </a:rPr>
              <a:t>f(n) </a:t>
            </a:r>
            <a:r>
              <a:rPr lang="en-US" dirty="0"/>
              <a:t>is some function that </a:t>
            </a:r>
            <a:r>
              <a:rPr lang="en-US" sz="2000" dirty="0"/>
              <a:t>includes </a:t>
            </a:r>
            <a:r>
              <a:rPr lang="en-US" sz="2400" b="1" i="1" dirty="0">
                <a:solidFill>
                  <a:schemeClr val="accent2"/>
                </a:solidFill>
                <a:latin typeface="Times New Roman" pitchFamily="18" charset="0"/>
              </a:rPr>
              <a:t>estimate heuristic h(n)</a:t>
            </a:r>
            <a:r>
              <a:rPr lang="en-US" sz="2000" b="1" i="1" dirty="0">
                <a:solidFill>
                  <a:schemeClr val="accent2"/>
                </a:solidFill>
                <a:latin typeface="Times New Roman" pitchFamily="18" charset="0"/>
              </a:rPr>
              <a:t> </a:t>
            </a:r>
            <a:r>
              <a:rPr lang="en-US" sz="2000" dirty="0"/>
              <a:t>of the remaining distance to goal</a:t>
            </a:r>
            <a:endParaRPr lang="en-US" sz="2400" b="1" i="1" dirty="0">
              <a:solidFill>
                <a:schemeClr val="accent2"/>
              </a:solidFill>
              <a:latin typeface="Times New Roman" pitchFamily="18" charset="0"/>
            </a:endParaRPr>
          </a:p>
          <a:p>
            <a:pPr lvl="1"/>
            <a:endParaRPr lang="en-US" sz="2000" dirty="0"/>
          </a:p>
          <a:p>
            <a:r>
              <a:rPr lang="en-US" dirty="0"/>
              <a:t>Implement using priority queue</a:t>
            </a:r>
          </a:p>
          <a:p>
            <a:r>
              <a:rPr lang="en-US" dirty="0"/>
              <a:t>Exactly UCS with </a:t>
            </a:r>
            <a:r>
              <a:rPr lang="en-US" i="1" dirty="0">
                <a:solidFill>
                  <a:schemeClr val="accent2"/>
                </a:solidFill>
                <a:latin typeface="Times New Roman" pitchFamily="18" charset="0"/>
              </a:rPr>
              <a:t>f(n) </a:t>
            </a:r>
            <a:r>
              <a:rPr lang="en-US" dirty="0"/>
              <a:t>replacing </a:t>
            </a:r>
            <a:r>
              <a:rPr lang="en-US" i="1" dirty="0">
                <a:solidFill>
                  <a:schemeClr val="accent2"/>
                </a:solidFill>
                <a:latin typeface="Times New Roman" pitchFamily="18" charset="0"/>
              </a:rPr>
              <a:t>g(n)</a:t>
            </a:r>
          </a:p>
          <a:p>
            <a:pPr lvl="1"/>
            <a:endParaRPr lang="en-US" b="1"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41996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Greedy</a:t>
            </a:r>
            <a:r>
              <a:rPr lang="en-US" dirty="0"/>
              <a:t> best-first search: </a:t>
            </a:r>
            <a:r>
              <a:rPr lang="en-US" i="1" dirty="0">
                <a:solidFill>
                  <a:schemeClr val="accent2"/>
                </a:solidFill>
                <a:latin typeface="Times New Roman" pitchFamily="18" charset="0"/>
              </a:rPr>
              <a:t>f(n) = h(n)</a:t>
            </a:r>
            <a:br>
              <a:rPr lang="en-US" i="1" dirty="0">
                <a:solidFill>
                  <a:schemeClr val="accent2"/>
                </a:solidFill>
                <a:latin typeface="Times New Roman" pitchFamily="18" charset="0"/>
              </a:rPr>
            </a:br>
            <a:endParaRPr lang="en-US" dirty="0"/>
          </a:p>
        </p:txBody>
      </p:sp>
      <p:sp>
        <p:nvSpPr>
          <p:cNvPr id="14341" name="Rectangle 3"/>
          <p:cNvSpPr>
            <a:spLocks noGrp="1" noChangeArrowheads="1"/>
          </p:cNvSpPr>
          <p:nvPr>
            <p:ph type="body" idx="1"/>
          </p:nvPr>
        </p:nvSpPr>
        <p:spPr/>
        <p:txBody>
          <a:bodyPr/>
          <a:lstStyle/>
          <a:p>
            <a:r>
              <a:rPr lang="en-US" dirty="0"/>
              <a:t>Expands the node that </a:t>
            </a:r>
            <a:r>
              <a:rPr lang="en-US" i="1" dirty="0">
                <a:solidFill>
                  <a:schemeClr val="accent2"/>
                </a:solidFill>
              </a:rPr>
              <a:t>is estimated </a:t>
            </a:r>
            <a:r>
              <a:rPr lang="en-US" dirty="0"/>
              <a:t>to be closest to goal </a:t>
            </a:r>
          </a:p>
          <a:p>
            <a:r>
              <a:rPr lang="en-US" dirty="0"/>
              <a:t>Completely ignores </a:t>
            </a:r>
            <a:r>
              <a:rPr lang="en-US" i="1" dirty="0">
                <a:solidFill>
                  <a:schemeClr val="accent2"/>
                </a:solidFill>
              </a:rPr>
              <a:t>g(n): </a:t>
            </a:r>
            <a:r>
              <a:rPr lang="en-US" dirty="0"/>
              <a:t>the</a:t>
            </a:r>
            <a:r>
              <a:rPr lang="en-US" i="1" dirty="0">
                <a:solidFill>
                  <a:schemeClr val="accent2"/>
                </a:solidFill>
              </a:rPr>
              <a:t> </a:t>
            </a:r>
            <a:r>
              <a:rPr lang="en-US" dirty="0"/>
              <a:t>cost to get to </a:t>
            </a:r>
            <a:r>
              <a:rPr lang="en-US" i="1" dirty="0">
                <a:solidFill>
                  <a:schemeClr val="accent2"/>
                </a:solidFill>
              </a:rPr>
              <a:t>n</a:t>
            </a:r>
          </a:p>
          <a:p>
            <a:r>
              <a:rPr lang="en-US" dirty="0" smtClean="0"/>
              <a:t>In our Romanian map, </a:t>
            </a:r>
            <a:r>
              <a:rPr lang="en-US" i="1" dirty="0">
                <a:latin typeface="Times New Roman" pitchFamily="18" charset="0"/>
              </a:rPr>
              <a:t>h(n) = </a:t>
            </a:r>
            <a:r>
              <a:rPr lang="en-US" i="1" dirty="0" err="1">
                <a:latin typeface="Times New Roman" pitchFamily="18" charset="0"/>
              </a:rPr>
              <a:t>h</a:t>
            </a:r>
            <a:r>
              <a:rPr lang="en-US" i="1" baseline="-25000" dirty="0" err="1">
                <a:latin typeface="Times New Roman" pitchFamily="18" charset="0"/>
              </a:rPr>
              <a:t>SLD</a:t>
            </a:r>
            <a:r>
              <a:rPr lang="en-US" i="1" dirty="0">
                <a:latin typeface="Times New Roman" pitchFamily="18" charset="0"/>
              </a:rPr>
              <a:t>(n)</a:t>
            </a:r>
            <a:r>
              <a:rPr lang="en-US" dirty="0"/>
              <a:t> = straight-line distance from </a:t>
            </a:r>
            <a:r>
              <a:rPr lang="en-US" i="1" dirty="0" smtClean="0">
                <a:solidFill>
                  <a:schemeClr val="accent2"/>
                </a:solidFill>
              </a:rPr>
              <a:t>n</a:t>
            </a:r>
            <a:r>
              <a:rPr lang="en-US" dirty="0" smtClean="0"/>
              <a:t> </a:t>
            </a:r>
            <a:r>
              <a:rPr lang="en-US" dirty="0"/>
              <a:t>to </a:t>
            </a:r>
            <a:r>
              <a:rPr lang="en-US" dirty="0" smtClean="0"/>
              <a:t>Bucharest</a:t>
            </a:r>
          </a:p>
          <a:p>
            <a:r>
              <a:rPr lang="en-US" dirty="0" smtClean="0"/>
              <a:t>In a grid, the heuristic distance can be calculated using the “Manhattan distance”:</a:t>
            </a:r>
            <a:endParaRPr lang="en-US" dirty="0" smtClean="0"/>
          </a:p>
          <a:p>
            <a:endParaRPr lang="en-US"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4419600"/>
            <a:ext cx="5638800" cy="1129597"/>
          </a:xfrm>
          <a:prstGeom prst="rect">
            <a:avLst/>
          </a:prstGeom>
        </p:spPr>
      </p:pic>
    </p:spTree>
    <p:extLst>
      <p:ext uri="{BB962C8B-B14F-4D97-AF65-F5344CB8AC3E}">
        <p14:creationId xmlns:p14="http://schemas.microsoft.com/office/powerpoint/2010/main" val="258008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dirty="0"/>
              <a:t>Greedy best-first </a:t>
            </a:r>
            <a:r>
              <a:rPr lang="en-US" dirty="0" smtClean="0"/>
              <a:t>search </a:t>
            </a:r>
            <a:endParaRPr lang="en-US"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39</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95400"/>
            <a:ext cx="6178444" cy="5377249"/>
          </a:xfrm>
          <a:prstGeom prst="rect">
            <a:avLst/>
          </a:prstGeom>
        </p:spPr>
      </p:pic>
      <p:sp>
        <p:nvSpPr>
          <p:cNvPr id="9" name="Rectangle 8"/>
          <p:cNvSpPr/>
          <p:nvPr/>
        </p:nvSpPr>
        <p:spPr>
          <a:xfrm>
            <a:off x="5867400" y="3254458"/>
            <a:ext cx="3124200" cy="830997"/>
          </a:xfrm>
          <a:prstGeom prst="rect">
            <a:avLst/>
          </a:prstGeom>
        </p:spPr>
        <p:txBody>
          <a:bodyPr wrap="square">
            <a:spAutoFit/>
          </a:bodyPr>
          <a:lstStyle/>
          <a:p>
            <a:r>
              <a:rPr lang="en-US" sz="2400" dirty="0" smtClean="0"/>
              <a:t>Code from </a:t>
            </a:r>
            <a:r>
              <a:rPr lang="en-US" sz="2400" dirty="0"/>
              <a:t>Amit Patel</a:t>
            </a:r>
          </a:p>
          <a:p>
            <a:pPr algn="ctr"/>
            <a:r>
              <a:rPr lang="en-US" sz="2400" dirty="0" smtClean="0"/>
              <a:t>of Red Blob Games</a:t>
            </a:r>
            <a:endParaRPr lang="en-US" sz="2400" dirty="0"/>
          </a:p>
        </p:txBody>
      </p:sp>
    </p:spTree>
    <p:extLst>
      <p:ext uri="{BB962C8B-B14F-4D97-AF65-F5344CB8AC3E}">
        <p14:creationId xmlns:p14="http://schemas.microsoft.com/office/powerpoint/2010/main" val="10342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dirty="0" smtClean="0"/>
              <a:t>Review: Search problem definition</a:t>
            </a:r>
            <a:endParaRPr lang="en-US" dirty="0"/>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a:solidFill>
                  <a:schemeClr val="accent2"/>
                </a:solidFill>
              </a:rPr>
              <a:t>States</a:t>
            </a:r>
            <a:r>
              <a:rPr lang="en-US"/>
              <a:t>: a set </a:t>
            </a:r>
            <a:r>
              <a:rPr lang="en-US" b="1" i="1">
                <a:latin typeface="Times" pitchFamily="18" charset="0"/>
                <a:cs typeface="Times" pitchFamily="18" charset="0"/>
              </a:rPr>
              <a:t>S</a:t>
            </a:r>
          </a:p>
          <a:p>
            <a:pPr marL="914400" lvl="1" indent="-457200">
              <a:lnSpc>
                <a:spcPct val="90000"/>
              </a:lnSpc>
              <a:spcBef>
                <a:spcPts val="300"/>
              </a:spcBef>
              <a:buFontTx/>
              <a:buAutoNum type="arabicPeriod"/>
            </a:pPr>
            <a:endParaRPr lang="en-US" sz="200" b="1" i="1">
              <a:latin typeface="Times" pitchFamily="18" charset="0"/>
              <a:cs typeface="Times" pitchFamily="18" charset="0"/>
            </a:endParaRPr>
          </a:p>
          <a:p>
            <a:pPr marL="914400" lvl="1" indent="-457200">
              <a:lnSpc>
                <a:spcPct val="90000"/>
              </a:lnSpc>
              <a:spcBef>
                <a:spcPts val="300"/>
              </a:spcBef>
              <a:buFontTx/>
              <a:buAutoNum type="arabicPeriod"/>
            </a:pPr>
            <a:r>
              <a:rPr lang="en-US" i="1"/>
              <a:t>A</a:t>
            </a:r>
            <a:r>
              <a:rPr lang="en-US"/>
              <a:t>n </a:t>
            </a:r>
            <a:r>
              <a:rPr lang="en-US" i="1">
                <a:solidFill>
                  <a:schemeClr val="accent2"/>
                </a:solidFill>
              </a:rPr>
              <a:t>initial state </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err="1">
                <a:latin typeface="Times" pitchFamily="18" charset="0"/>
                <a:cs typeface="Times" pitchFamily="18" charset="0"/>
                <a:sym typeface="Symbol"/>
              </a:rPr>
              <a:t></a:t>
            </a:r>
            <a:r>
              <a:rPr lang="en-US" b="1" i="1" err="1">
                <a:latin typeface="Times" pitchFamily="18" charset="0"/>
                <a:cs typeface="Times" pitchFamily="18" charset="0"/>
              </a:rPr>
              <a:t>S</a:t>
            </a:r>
            <a:endParaRPr lang="en-US" b="1" i="1">
              <a:latin typeface="Times" pitchFamily="18" charset="0"/>
              <a:cs typeface="Times" pitchFamily="18" charset="0"/>
            </a:endParaRPr>
          </a:p>
          <a:p>
            <a:pPr marL="914400" lvl="1" indent="-457200">
              <a:lnSpc>
                <a:spcPct val="90000"/>
              </a:lnSpc>
              <a:spcBef>
                <a:spcPts val="300"/>
              </a:spcBef>
              <a:buFontTx/>
              <a:buAutoNum type="arabicPeriod"/>
            </a:pPr>
            <a:r>
              <a:rPr lang="en-US" i="1">
                <a:solidFill>
                  <a:schemeClr val="accent2"/>
                </a:solidFill>
              </a:rPr>
              <a:t>Actions</a:t>
            </a:r>
            <a:r>
              <a:rPr lang="en-US" i="1"/>
              <a:t>: a </a:t>
            </a:r>
            <a:r>
              <a:rPr lang="en-US" i="1">
                <a:solidFill>
                  <a:schemeClr val="accent2"/>
                </a:solidFill>
              </a:rPr>
              <a:t>set </a:t>
            </a:r>
            <a:r>
              <a:rPr lang="en-US" b="1" i="1">
                <a:latin typeface="Times" pitchFamily="18" charset="0"/>
                <a:cs typeface="Times" pitchFamily="18" charset="0"/>
              </a:rPr>
              <a:t>A</a:t>
            </a:r>
          </a:p>
          <a:p>
            <a:pPr marL="1314450" lvl="2" indent="-457200">
              <a:lnSpc>
                <a:spcPct val="90000"/>
              </a:lnSpc>
              <a:spcBef>
                <a:spcPts val="300"/>
              </a:spcBef>
            </a:pPr>
            <a:r>
              <a:rPr lang="en-US" sz="2000" b="1" i="1">
                <a:latin typeface="Times" pitchFamily="18" charset="0"/>
                <a:cs typeface="Times" pitchFamily="18" charset="0"/>
                <a:sym typeface="Symbol" pitchFamily="18" charset="2"/>
              </a:rPr>
              <a:t> </a:t>
            </a:r>
            <a:r>
              <a:rPr lang="en-US" sz="2000" b="1" i="1">
                <a:latin typeface="Times" pitchFamily="18" charset="0"/>
                <a:cs typeface="Times" pitchFamily="18" charset="0"/>
              </a:rPr>
              <a:t>s Actions(s) </a:t>
            </a:r>
            <a:r>
              <a:rPr lang="en-US" i="1"/>
              <a:t>= the set of actions that can be executed in </a:t>
            </a:r>
            <a:r>
              <a:rPr lang="en-US" sz="2000" b="1" i="1">
                <a:latin typeface="Times" pitchFamily="18" charset="0"/>
                <a:cs typeface="Times" pitchFamily="18" charset="0"/>
              </a:rPr>
              <a:t>s</a:t>
            </a:r>
            <a:r>
              <a:rPr lang="en-US" i="1"/>
              <a:t>, 			that are </a:t>
            </a:r>
            <a:r>
              <a:rPr lang="en-US" i="1">
                <a:solidFill>
                  <a:schemeClr val="accent2"/>
                </a:solidFill>
              </a:rPr>
              <a:t>applicable</a:t>
            </a:r>
            <a:r>
              <a:rPr lang="en-US"/>
              <a:t> in </a:t>
            </a:r>
            <a:r>
              <a:rPr lang="en-US" sz="2000" b="1" i="1">
                <a:latin typeface="Times" pitchFamily="18" charset="0"/>
                <a:cs typeface="Times" pitchFamily="18" charset="0"/>
              </a:rPr>
              <a:t>s</a:t>
            </a:r>
            <a:r>
              <a:rPr lang="en-US"/>
              <a:t>.</a:t>
            </a:r>
          </a:p>
          <a:p>
            <a:pPr marL="914400" lvl="1" indent="-457200">
              <a:lnSpc>
                <a:spcPct val="90000"/>
              </a:lnSpc>
              <a:spcBef>
                <a:spcPts val="300"/>
              </a:spcBef>
              <a:buFontTx/>
              <a:buAutoNum type="arabicPeriod"/>
            </a:pPr>
            <a:r>
              <a:rPr lang="en-US" i="1">
                <a:solidFill>
                  <a:schemeClr val="accent2"/>
                </a:solidFill>
              </a:rPr>
              <a:t>Transition Model</a:t>
            </a:r>
            <a:r>
              <a:rPr lang="en-US" i="1"/>
              <a:t>: </a:t>
            </a:r>
            <a:r>
              <a:rPr lang="en-US" b="1" i="1">
                <a:latin typeface="Times" pitchFamily="18" charset="0"/>
                <a:cs typeface="Times" pitchFamily="18" charset="0"/>
                <a:sym typeface="Symbol" pitchFamily="18" charset="2"/>
              </a:rPr>
              <a:t> s </a:t>
            </a:r>
            <a:r>
              <a:rPr lang="en-US" b="1" i="1" err="1">
                <a:latin typeface="Times" pitchFamily="18" charset="0"/>
                <a:cs typeface="Times" pitchFamily="18" charset="0"/>
                <a:sym typeface="Symbol" pitchFamily="18" charset="2"/>
              </a:rPr>
              <a:t>a</a:t>
            </a:r>
            <a:r>
              <a:rPr lang="en-US" b="1" i="1" err="1">
                <a:latin typeface="Times" pitchFamily="18" charset="0"/>
                <a:cs typeface="Times" pitchFamily="18" charset="0"/>
                <a:sym typeface="Symbol"/>
              </a:rPr>
              <a:t>Actions</a:t>
            </a:r>
            <a:r>
              <a:rPr lang="en-US" b="1" i="1">
                <a:latin typeface="Times" pitchFamily="18" charset="0"/>
                <a:cs typeface="Times" pitchFamily="18" charset="0"/>
                <a:sym typeface="Symbol"/>
              </a:rPr>
              <a:t>(s)</a:t>
            </a:r>
            <a:r>
              <a:rPr lang="en-US" b="1" i="1">
                <a:latin typeface="Times" pitchFamily="18" charset="0"/>
                <a:cs typeface="Times" pitchFamily="18" charset="0"/>
                <a:sym typeface="Symbol" pitchFamily="18" charset="2"/>
              </a:rPr>
              <a:t> </a:t>
            </a:r>
            <a:r>
              <a:rPr lang="en-US" b="1" i="1">
                <a:latin typeface="Times" pitchFamily="18" charset="0"/>
                <a:cs typeface="Times" pitchFamily="18" charset="0"/>
              </a:rPr>
              <a:t>Result(s, a)</a:t>
            </a:r>
            <a:r>
              <a:rPr lang="en-US" i="1">
                <a:latin typeface="Times" pitchFamily="18" charset="0"/>
                <a:cs typeface="Times" pitchFamily="18" charset="0"/>
              </a:rPr>
              <a:t> </a:t>
            </a:r>
            <a:r>
              <a:rPr lang="en-US" i="1">
                <a:sym typeface="Symbol" pitchFamily="18" charset="2"/>
              </a:rPr>
              <a:t> </a:t>
            </a:r>
            <a:r>
              <a:rPr lang="en-US" b="1" i="1" err="1">
                <a:latin typeface="Times" pitchFamily="18" charset="0"/>
                <a:cs typeface="Times" pitchFamily="18" charset="0"/>
              </a:rPr>
              <a:t>s</a:t>
            </a:r>
            <a:r>
              <a:rPr lang="en-US" b="1" i="1" baseline="-25000" err="1">
                <a:latin typeface="Times" pitchFamily="18" charset="0"/>
                <a:cs typeface="Times" pitchFamily="18" charset="0"/>
              </a:rPr>
              <a:t>r</a:t>
            </a:r>
            <a:r>
              <a:rPr lang="en-US" b="1" i="1">
                <a:latin typeface="Times" pitchFamily="18" charset="0"/>
                <a:cs typeface="Times" pitchFamily="18" charset="0"/>
              </a:rPr>
              <a:t> </a:t>
            </a:r>
          </a:p>
          <a:p>
            <a:pPr lvl="2">
              <a:lnSpc>
                <a:spcPct val="90000"/>
              </a:lnSpc>
              <a:spcBef>
                <a:spcPts val="300"/>
              </a:spcBef>
            </a:pPr>
            <a:r>
              <a:rPr lang="en-US" sz="2000" b="1" i="1" err="1">
                <a:latin typeface="Times" pitchFamily="18" charset="0"/>
                <a:cs typeface="Times" pitchFamily="18" charset="0"/>
              </a:rPr>
              <a:t>s</a:t>
            </a:r>
            <a:r>
              <a:rPr lang="en-US" i="1" baseline="-25000" err="1"/>
              <a:t>r</a:t>
            </a:r>
            <a:r>
              <a:rPr lang="en-US" i="1"/>
              <a:t> is called a </a:t>
            </a:r>
            <a:r>
              <a:rPr lang="en-US" i="1">
                <a:solidFill>
                  <a:srgbClr val="0000FF"/>
                </a:solidFill>
              </a:rPr>
              <a:t>successor </a:t>
            </a:r>
            <a:r>
              <a:rPr lang="en-US" i="1"/>
              <a:t>of</a:t>
            </a:r>
            <a:r>
              <a:rPr lang="en-US" i="1">
                <a:solidFill>
                  <a:srgbClr val="0000FF"/>
                </a:solidFill>
              </a:rPr>
              <a:t> </a:t>
            </a:r>
            <a:r>
              <a:rPr lang="en-US" sz="2000" b="1" i="1">
                <a:latin typeface="Times" pitchFamily="18" charset="0"/>
                <a:cs typeface="Times" pitchFamily="18" charset="0"/>
              </a:rPr>
              <a:t>s </a:t>
            </a:r>
          </a:p>
          <a:p>
            <a:pPr lvl="2">
              <a:lnSpc>
                <a:spcPct val="90000"/>
              </a:lnSpc>
              <a:spcBef>
                <a:spcPts val="300"/>
              </a:spcBef>
            </a:pPr>
            <a:r>
              <a:rPr lang="en-US" b="1" i="1">
                <a:latin typeface="Times" pitchFamily="18" charset="0"/>
                <a:cs typeface="Times" pitchFamily="18" charset="0"/>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a:t>
            </a:r>
            <a:r>
              <a:rPr lang="en-US" b="1" i="1">
                <a:latin typeface="Times" pitchFamily="18" charset="0"/>
                <a:cs typeface="Times" pitchFamily="18" charset="0"/>
                <a:sym typeface="Symbol"/>
              </a:rPr>
              <a:t></a:t>
            </a:r>
            <a:r>
              <a:rPr lang="en-US" i="1">
                <a:solidFill>
                  <a:schemeClr val="accent2"/>
                </a:solidFill>
              </a:rPr>
              <a:t> </a:t>
            </a:r>
            <a:r>
              <a:rPr lang="en-US" b="1" i="1">
                <a:latin typeface="Times" pitchFamily="18" charset="0"/>
                <a:cs typeface="Times" pitchFamily="18" charset="0"/>
              </a:rPr>
              <a:t>Successors</a:t>
            </a:r>
            <a:r>
              <a:rPr lang="en-US" i="1">
                <a:solidFill>
                  <a:schemeClr val="accent2"/>
                </a:solidFill>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 </a:t>
            </a:r>
            <a:r>
              <a:rPr lang="en-US" i="1">
                <a:solidFill>
                  <a:schemeClr val="accent2"/>
                </a:solidFill>
              </a:rPr>
              <a:t>= state space</a:t>
            </a:r>
          </a:p>
          <a:p>
            <a:pPr marL="914400" lvl="1" indent="-457200">
              <a:lnSpc>
                <a:spcPct val="90000"/>
              </a:lnSpc>
              <a:spcBef>
                <a:spcPts val="300"/>
              </a:spcBef>
              <a:buFontTx/>
              <a:buAutoNum type="arabicPeriod"/>
            </a:pPr>
            <a:r>
              <a:rPr lang="en-US" i="1">
                <a:solidFill>
                  <a:schemeClr val="accent2"/>
                </a:solidFill>
              </a:rPr>
              <a:t>Path cost (</a:t>
            </a:r>
            <a:r>
              <a:rPr lang="en-US" i="1"/>
              <a:t>Performance Measure)</a:t>
            </a:r>
            <a:r>
              <a:rPr lang="en-US" i="1">
                <a:solidFill>
                  <a:schemeClr val="accent2"/>
                </a:solidFill>
              </a:rPr>
              <a:t>: </a:t>
            </a:r>
            <a:r>
              <a:rPr lang="en-US"/>
              <a:t>Must be additive</a:t>
            </a:r>
          </a:p>
          <a:p>
            <a:pPr lvl="2">
              <a:lnSpc>
                <a:spcPct val="90000"/>
              </a:lnSpc>
              <a:spcBef>
                <a:spcPts val="300"/>
              </a:spcBef>
            </a:pPr>
            <a:r>
              <a:rPr lang="en-US"/>
              <a:t>e.g. sum of distances, number of actions executed, …</a:t>
            </a:r>
          </a:p>
          <a:p>
            <a:pPr lvl="2">
              <a:lnSpc>
                <a:spcPct val="90000"/>
              </a:lnSpc>
              <a:spcBef>
                <a:spcPts val="300"/>
              </a:spcBef>
            </a:pPr>
            <a:r>
              <a:rPr lang="en-US" sz="2000" b="1" i="1">
                <a:latin typeface="Times" pitchFamily="18" charset="0"/>
                <a:cs typeface="Times" pitchFamily="18" charset="0"/>
              </a:rPr>
              <a:t>c(</a:t>
            </a:r>
            <a:r>
              <a:rPr lang="en-US" sz="2000" b="1" i="1" err="1">
                <a:latin typeface="Times" pitchFamily="18" charset="0"/>
                <a:cs typeface="Times" pitchFamily="18" charset="0"/>
              </a:rPr>
              <a:t>x,a,y</a:t>
            </a:r>
            <a:r>
              <a:rPr lang="en-US" sz="2000" b="1" i="1">
                <a:latin typeface="Times" pitchFamily="18" charset="0"/>
                <a:cs typeface="Times" pitchFamily="18" charset="0"/>
              </a:rPr>
              <a:t>) </a:t>
            </a:r>
            <a:r>
              <a:rPr lang="en-US"/>
              <a:t>is the step cost, assumed </a:t>
            </a:r>
            <a:r>
              <a:rPr lang="en-US" sz="2000" b="1" i="1">
                <a:latin typeface="Times" pitchFamily="18" charset="0"/>
                <a:cs typeface="Times" pitchFamily="18" charset="0"/>
              </a:rPr>
              <a:t>≥</a:t>
            </a:r>
            <a:r>
              <a:rPr lang="en-US"/>
              <a:t> 0</a:t>
            </a:r>
          </a:p>
          <a:p>
            <a:pPr lvl="3">
              <a:lnSpc>
                <a:spcPct val="90000"/>
              </a:lnSpc>
              <a:spcBef>
                <a:spcPts val="300"/>
              </a:spcBef>
            </a:pPr>
            <a:r>
              <a:rPr lang="en-US">
                <a:solidFill>
                  <a:srgbClr val="000000"/>
                </a:solidFill>
              </a:rPr>
              <a:t>(where action </a:t>
            </a:r>
            <a:r>
              <a:rPr lang="en-US" sz="2000" b="1" i="1">
                <a:solidFill>
                  <a:srgbClr val="000000"/>
                </a:solidFill>
                <a:latin typeface="Times" pitchFamily="18" charset="0"/>
                <a:cs typeface="Times" pitchFamily="18" charset="0"/>
              </a:rPr>
              <a:t>a </a:t>
            </a:r>
            <a:r>
              <a:rPr lang="en-US">
                <a:solidFill>
                  <a:srgbClr val="000000"/>
                </a:solidFill>
              </a:rPr>
              <a:t>goes from state </a:t>
            </a:r>
            <a:r>
              <a:rPr lang="en-US" sz="2000" b="1" i="1">
                <a:solidFill>
                  <a:srgbClr val="000000"/>
                </a:solidFill>
                <a:latin typeface="Times" pitchFamily="18" charset="0"/>
                <a:cs typeface="Times" pitchFamily="18" charset="0"/>
              </a:rPr>
              <a:t>x</a:t>
            </a:r>
            <a:r>
              <a:rPr lang="en-US">
                <a:solidFill>
                  <a:srgbClr val="000000"/>
                </a:solidFill>
              </a:rPr>
              <a:t> to state </a:t>
            </a:r>
            <a:r>
              <a:rPr lang="en-US" sz="2000" b="1" i="1">
                <a:solidFill>
                  <a:srgbClr val="000000"/>
                </a:solidFill>
                <a:latin typeface="Times" pitchFamily="18" charset="0"/>
                <a:cs typeface="Times" pitchFamily="18" charset="0"/>
              </a:rPr>
              <a:t>y</a:t>
            </a:r>
            <a:r>
              <a:rPr lang="en-US" i="1">
                <a:solidFill>
                  <a:srgbClr val="000000"/>
                </a:solidFill>
              </a:rPr>
              <a:t>)</a:t>
            </a:r>
            <a:endParaRPr lang="en-US"/>
          </a:p>
          <a:p>
            <a:pPr marL="914400" lvl="1" indent="-457200">
              <a:lnSpc>
                <a:spcPct val="90000"/>
              </a:lnSpc>
              <a:spcBef>
                <a:spcPts val="300"/>
              </a:spcBef>
              <a:buFont typeface="+mj-lt"/>
              <a:buAutoNum type="arabicPeriod" startAt="6"/>
            </a:pPr>
            <a:r>
              <a:rPr lang="en-US" i="1">
                <a:solidFill>
                  <a:schemeClr val="accent2"/>
                </a:solidFill>
              </a:rPr>
              <a:t>Goal test: </a:t>
            </a:r>
            <a:r>
              <a:rPr lang="en-US" b="1" i="1">
                <a:latin typeface="Times" pitchFamily="18" charset="0"/>
                <a:cs typeface="Times" pitchFamily="18" charset="0"/>
              </a:rPr>
              <a:t>Goal(s)</a:t>
            </a:r>
          </a:p>
          <a:p>
            <a:pPr lvl="2">
              <a:lnSpc>
                <a:spcPct val="90000"/>
              </a:lnSpc>
              <a:spcBef>
                <a:spcPts val="300"/>
              </a:spcBef>
            </a:pPr>
            <a:r>
              <a:rPr lang="en-US"/>
              <a:t> </a:t>
            </a:r>
            <a:r>
              <a:rPr lang="en-US" sz="2000"/>
              <a:t>Can be implicit, e.g. </a:t>
            </a:r>
            <a:r>
              <a:rPr lang="en-US" sz="2400" b="1" i="1">
                <a:latin typeface="Times" pitchFamily="18" charset="0"/>
                <a:cs typeface="Times" pitchFamily="18" charset="0"/>
              </a:rPr>
              <a:t>checkmate(s)</a:t>
            </a:r>
          </a:p>
          <a:p>
            <a:pPr lvl="2">
              <a:lnSpc>
                <a:spcPct val="90000"/>
              </a:lnSpc>
              <a:spcBef>
                <a:spcPts val="300"/>
              </a:spcBef>
            </a:pPr>
            <a:r>
              <a:rPr lang="en-US" sz="2000" i="1"/>
              <a:t> </a:t>
            </a:r>
            <a:r>
              <a:rPr lang="en-US" sz="2400" b="1" i="1">
                <a:latin typeface="Times" pitchFamily="18" charset="0"/>
                <a:cs typeface="Times" pitchFamily="18" charset="0"/>
              </a:rPr>
              <a:t>s</a:t>
            </a:r>
            <a:r>
              <a:rPr lang="en-US" sz="2000" i="1"/>
              <a:t> </a:t>
            </a:r>
            <a:r>
              <a:rPr lang="en-US" sz="2000"/>
              <a:t>is a </a:t>
            </a:r>
            <a:r>
              <a:rPr lang="en-US" sz="2000" i="1"/>
              <a:t>goal</a:t>
            </a:r>
            <a:r>
              <a:rPr lang="en-US" sz="2000"/>
              <a:t> </a:t>
            </a:r>
            <a:r>
              <a:rPr lang="en-US" sz="2000" i="1"/>
              <a:t>state</a:t>
            </a:r>
            <a:r>
              <a:rPr lang="en-US" sz="2000"/>
              <a:t> if </a:t>
            </a:r>
            <a:r>
              <a:rPr lang="en-US" sz="2400" b="1" i="1">
                <a:latin typeface="Times" pitchFamily="18" charset="0"/>
                <a:cs typeface="Times" pitchFamily="18" charset="0"/>
              </a:rPr>
              <a:t>Goal(s) </a:t>
            </a:r>
            <a:r>
              <a:rPr lang="en-US" sz="2000"/>
              <a:t>is</a:t>
            </a:r>
            <a:r>
              <a:rPr lang="en-US" sz="2000" i="1"/>
              <a:t> true</a:t>
            </a:r>
          </a:p>
          <a:p>
            <a:pPr lvl="1">
              <a:lnSpc>
                <a:spcPct val="90000"/>
              </a:lnSpc>
            </a:pPr>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12038244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BFS-vs-greedy-best-first-search-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7188"/>
            <a:ext cx="7772400" cy="3908425"/>
          </a:xfrm>
        </p:spPr>
      </p:pic>
    </p:spTree>
    <p:extLst>
      <p:ext uri="{BB962C8B-B14F-4D97-AF65-F5344CB8AC3E}">
        <p14:creationId xmlns:p14="http://schemas.microsoft.com/office/powerpoint/2010/main" val="121446046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US"/>
              <a:t>Greedy best-first search example</a:t>
            </a:r>
          </a:p>
        </p:txBody>
      </p:sp>
      <p:pic>
        <p:nvPicPr>
          <p:cNvPr id="15365" name="Picture 3" descr="greedy-progress01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5366" name="Rectangle 4"/>
          <p:cNvSpPr>
            <a:spLocks noChangeArrowheads="1"/>
          </p:cNvSpPr>
          <p:nvPr/>
        </p:nvSpPr>
        <p:spPr bwMode="auto">
          <a:xfrm>
            <a:off x="685800" y="3670300"/>
            <a:ext cx="7772400" cy="21971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sz="1600" b="1">
                <a:latin typeface="Arial" charset="0"/>
              </a:rPr>
              <a:t>Initial State = Arad</a:t>
            </a:r>
          </a:p>
          <a:p>
            <a:pPr marL="342900" indent="-342900">
              <a:spcBef>
                <a:spcPct val="20000"/>
              </a:spcBef>
              <a:buClr>
                <a:srgbClr val="000099"/>
              </a:buClr>
              <a:buSzPct val="100000"/>
              <a:buFont typeface="Symbol" pitchFamily="18" charset="2"/>
              <a:buChar char="·"/>
            </a:pPr>
            <a:r>
              <a:rPr lang="en-US" sz="1600" b="1">
                <a:latin typeface="Arial" charset="0"/>
              </a:rPr>
              <a:t>Goal State = Bucharest</a:t>
            </a:r>
          </a:p>
        </p:txBody>
      </p:sp>
      <p:pic>
        <p:nvPicPr>
          <p:cNvPr id="15367" name="Picture 5"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5368" name="Text Box 6"/>
          <p:cNvSpPr txBox="1">
            <a:spLocks noChangeArrowheads="1"/>
          </p:cNvSpPr>
          <p:nvPr/>
        </p:nvSpPr>
        <p:spPr bwMode="auto">
          <a:xfrm>
            <a:off x="152400" y="1219200"/>
            <a:ext cx="1219200" cy="846138"/>
          </a:xfrm>
          <a:prstGeom prst="rect">
            <a:avLst/>
          </a:prstGeom>
          <a:noFill/>
          <a:ln w="9525">
            <a:noFill/>
            <a:miter lim="800000"/>
            <a:headEnd/>
            <a:tailEnd/>
          </a:ln>
        </p:spPr>
        <p:txBody>
          <a:bodyPr>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C00CC"/>
                </a:solidFill>
                <a:latin typeface="Arial" charset="0"/>
              </a:rPr>
              <a:t>Arad 366</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309388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descr="greedy-progress02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6389" name="Rectangle 3"/>
          <p:cNvSpPr>
            <a:spLocks noGrp="1" noChangeArrowheads="1"/>
          </p:cNvSpPr>
          <p:nvPr>
            <p:ph type="title"/>
          </p:nvPr>
        </p:nvSpPr>
        <p:spPr/>
        <p:txBody>
          <a:bodyPr/>
          <a:lstStyle/>
          <a:p>
            <a:r>
              <a:rPr lang="en-US"/>
              <a:t>Greedy best-first search example</a:t>
            </a:r>
          </a:p>
        </p:txBody>
      </p:sp>
      <p:pic>
        <p:nvPicPr>
          <p:cNvPr id="16390"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6391" name="Text Box 7"/>
          <p:cNvSpPr txBox="1">
            <a:spLocks noChangeArrowheads="1"/>
          </p:cNvSpPr>
          <p:nvPr/>
        </p:nvSpPr>
        <p:spPr bwMode="auto">
          <a:xfrm>
            <a:off x="152400" y="1219200"/>
            <a:ext cx="2057400" cy="127727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chemeClr val="accent2"/>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19748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greedy-progress03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7413" name="Rectangle 3"/>
          <p:cNvSpPr>
            <a:spLocks noGrp="1" noChangeArrowheads="1"/>
          </p:cNvSpPr>
          <p:nvPr>
            <p:ph type="title"/>
          </p:nvPr>
        </p:nvSpPr>
        <p:spPr/>
        <p:txBody>
          <a:bodyPr/>
          <a:lstStyle/>
          <a:p>
            <a:r>
              <a:rPr lang="en-US"/>
              <a:t>Greedy best-first search example</a:t>
            </a:r>
          </a:p>
        </p:txBody>
      </p:sp>
      <p:pic>
        <p:nvPicPr>
          <p:cNvPr id="17414"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7415" name="Text Box 5"/>
          <p:cNvSpPr txBox="1">
            <a:spLocks noChangeArrowheads="1"/>
          </p:cNvSpPr>
          <p:nvPr/>
        </p:nvSpPr>
        <p:spPr bwMode="auto">
          <a:xfrm>
            <a:off x="152400" y="1219200"/>
            <a:ext cx="19812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err="1">
                <a:solidFill>
                  <a:srgbClr val="00B050"/>
                </a:solidFill>
                <a:latin typeface="Arial" charset="0"/>
              </a:rPr>
              <a:t>Fagaras</a:t>
            </a:r>
            <a:r>
              <a:rPr lang="en-US" sz="1400" dirty="0">
                <a:solidFill>
                  <a:srgbClr val="00B050"/>
                </a:solidFill>
                <a:latin typeface="Arial" charset="0"/>
              </a:rPr>
              <a:t> 176</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471482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descr="greedy-progress04c"/>
          <p:cNvPicPr>
            <a:picLocks noChangeAspect="1" noChangeArrowheads="1"/>
          </p:cNvPicPr>
          <p:nvPr/>
        </p:nvPicPr>
        <p:blipFill>
          <a:blip r:embed="rId3" cstate="print"/>
          <a:srcRect/>
          <a:stretch>
            <a:fillRect/>
          </a:stretch>
        </p:blipFill>
        <p:spPr bwMode="auto">
          <a:xfrm>
            <a:off x="1752600" y="1812925"/>
            <a:ext cx="6581775" cy="2397125"/>
          </a:xfrm>
          <a:prstGeom prst="rect">
            <a:avLst/>
          </a:prstGeom>
          <a:noFill/>
          <a:ln w="9525">
            <a:noFill/>
            <a:miter lim="800000"/>
            <a:headEnd/>
            <a:tailEnd/>
          </a:ln>
        </p:spPr>
      </p:pic>
      <p:sp>
        <p:nvSpPr>
          <p:cNvPr id="18437" name="Rectangle 3"/>
          <p:cNvSpPr>
            <a:spLocks noGrp="1" noChangeArrowheads="1"/>
          </p:cNvSpPr>
          <p:nvPr>
            <p:ph type="title"/>
          </p:nvPr>
        </p:nvSpPr>
        <p:spPr/>
        <p:txBody>
          <a:bodyPr/>
          <a:lstStyle/>
          <a:p>
            <a:r>
              <a:rPr lang="en-US"/>
              <a:t>Greedy best-first search example</a:t>
            </a:r>
          </a:p>
        </p:txBody>
      </p:sp>
      <p:pic>
        <p:nvPicPr>
          <p:cNvPr id="18438"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8439" name="Rectangle 5"/>
          <p:cNvSpPr>
            <a:spLocks noChangeArrowheads="1"/>
          </p:cNvSpPr>
          <p:nvPr/>
        </p:nvSpPr>
        <p:spPr bwMode="auto">
          <a:xfrm>
            <a:off x="581025" y="4152900"/>
            <a:ext cx="3476625" cy="20193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endParaRPr lang="en-US" sz="1400" b="1">
              <a:latin typeface="Arial" charset="0"/>
            </a:endParaRPr>
          </a:p>
          <a:p>
            <a:pPr marL="342900" indent="-342900">
              <a:spcBef>
                <a:spcPct val="20000"/>
              </a:spcBef>
              <a:buClr>
                <a:srgbClr val="000099"/>
              </a:buClr>
              <a:buSzPct val="100000"/>
              <a:buFont typeface="Symbol" pitchFamily="18" charset="2"/>
              <a:buNone/>
            </a:pPr>
            <a:r>
              <a:rPr lang="en-US" sz="2800" b="1" i="1">
                <a:solidFill>
                  <a:srgbClr val="CC00CC"/>
                </a:solidFill>
                <a:latin typeface="Arial" charset="0"/>
              </a:rPr>
              <a:t>Goal reached !!</a:t>
            </a:r>
            <a:r>
              <a:rPr lang="en-US" sz="1600" b="1">
                <a:latin typeface="Arial" charset="0"/>
              </a:rPr>
              <a:t> </a:t>
            </a:r>
          </a:p>
        </p:txBody>
      </p:sp>
      <p:sp>
        <p:nvSpPr>
          <p:cNvPr id="18440" name="Text Box 6"/>
          <p:cNvSpPr txBox="1">
            <a:spLocks noChangeArrowheads="1"/>
          </p:cNvSpPr>
          <p:nvPr/>
        </p:nvSpPr>
        <p:spPr bwMode="auto">
          <a:xfrm>
            <a:off x="152400" y="1219200"/>
            <a:ext cx="2438400" cy="2569934"/>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00000"/>
                </a:solidFill>
                <a:latin typeface="Arial" charset="0"/>
              </a:rPr>
              <a:t>Bucharest 0</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rgbClr val="C00000"/>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44</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010892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a:t>Properties of greedy best-first search</a:t>
            </a:r>
          </a:p>
        </p:txBody>
      </p:sp>
      <p:sp>
        <p:nvSpPr>
          <p:cNvPr id="19461" name="Rectangle 3"/>
          <p:cNvSpPr>
            <a:spLocks noGrp="1" noChangeArrowheads="1"/>
          </p:cNvSpPr>
          <p:nvPr>
            <p:ph type="body" idx="1"/>
          </p:nvPr>
        </p:nvSpPr>
        <p:spPr>
          <a:xfrm>
            <a:off x="893763" y="1295400"/>
            <a:ext cx="8054975" cy="4572000"/>
          </a:xfrm>
        </p:spPr>
        <p:txBody>
          <a:bodyPr/>
          <a:lstStyle/>
          <a:p>
            <a:r>
              <a:rPr lang="en-US" i="1" u="sng">
                <a:solidFill>
                  <a:schemeClr val="accent2"/>
                </a:solidFill>
              </a:rPr>
              <a:t>Optimal?</a:t>
            </a:r>
            <a:r>
              <a:rPr lang="en-US" i="1">
                <a:solidFill>
                  <a:schemeClr val="accent2"/>
                </a:solidFill>
              </a:rPr>
              <a:t> 	</a:t>
            </a:r>
          </a:p>
          <a:p>
            <a:pPr lvl="1"/>
            <a:r>
              <a:rPr lang="en-US"/>
              <a:t>No!</a:t>
            </a:r>
          </a:p>
          <a:p>
            <a:pPr lvl="2"/>
            <a:r>
              <a:rPr lang="en-US" sz="1600"/>
              <a:t>Found: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Fagaras  Bucharest (450km)</a:t>
            </a:r>
            <a:r>
              <a:rPr lang="en-US" i="1">
                <a:solidFill>
                  <a:schemeClr val="accent2"/>
                </a:solidFill>
                <a:sym typeface="Wingdings" pitchFamily="2" charset="2"/>
              </a:rPr>
              <a:t> </a:t>
            </a:r>
          </a:p>
          <a:p>
            <a:pPr lvl="2"/>
            <a:r>
              <a:rPr lang="en-US" sz="1600">
                <a:sym typeface="Wingdings" pitchFamily="2" charset="2"/>
              </a:rPr>
              <a:t>Shorter: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Rimnicu Vilcea   Pitesti Bucharest</a:t>
            </a:r>
            <a:r>
              <a:rPr lang="en-US" i="1">
                <a:solidFill>
                  <a:schemeClr val="accent2"/>
                </a:solidFill>
                <a:sym typeface="Wingdings" pitchFamily="2" charset="2"/>
              </a:rPr>
              <a:t> (418km)</a:t>
            </a:r>
          </a:p>
        </p:txBody>
      </p:sp>
      <p:grpSp>
        <p:nvGrpSpPr>
          <p:cNvPr id="2" name="Group 30"/>
          <p:cNvGrpSpPr>
            <a:grpSpLocks/>
          </p:cNvGrpSpPr>
          <p:nvPr/>
        </p:nvGrpSpPr>
        <p:grpSpPr bwMode="auto">
          <a:xfrm>
            <a:off x="1512888" y="2792413"/>
            <a:ext cx="6324600" cy="3471862"/>
            <a:chOff x="336" y="144"/>
            <a:chExt cx="4944" cy="2688"/>
          </a:xfrm>
        </p:grpSpPr>
        <p:pic>
          <p:nvPicPr>
            <p:cNvPr id="19463" name="Picture 31"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19464" name="Text Box 32"/>
            <p:cNvSpPr txBox="1">
              <a:spLocks noChangeArrowheads="1"/>
            </p:cNvSpPr>
            <p:nvPr/>
          </p:nvSpPr>
          <p:spPr bwMode="auto">
            <a:xfrm>
              <a:off x="383" y="816"/>
              <a:ext cx="240" cy="118"/>
            </a:xfrm>
            <a:prstGeom prst="rect">
              <a:avLst/>
            </a:prstGeom>
            <a:solidFill>
              <a:schemeClr val="bg1"/>
            </a:solidFill>
            <a:ln w="9525">
              <a:noFill/>
              <a:miter lim="800000"/>
              <a:headEnd/>
              <a:tailEnd/>
            </a:ln>
          </p:spPr>
          <p:txBody>
            <a:bodyPr lIns="0" tIns="0" rIns="0" bIns="0">
              <a:spAutoFit/>
            </a:bodyPr>
            <a:lstStyle/>
            <a:p>
              <a:pPr algn="r" eaLnBrk="1" hangingPunct="1"/>
              <a:r>
                <a:rPr lang="en-US" sz="1000">
                  <a:solidFill>
                    <a:schemeClr val="accent2"/>
                  </a:solidFill>
                </a:rPr>
                <a:t>Arad</a:t>
              </a:r>
            </a:p>
          </p:txBody>
        </p:sp>
        <p:sp>
          <p:nvSpPr>
            <p:cNvPr id="19465" name="Text Box 33"/>
            <p:cNvSpPr txBox="1">
              <a:spLocks noChangeArrowheads="1"/>
            </p:cNvSpPr>
            <p:nvPr/>
          </p:nvSpPr>
          <p:spPr bwMode="auto">
            <a:xfrm>
              <a:off x="528" y="1200"/>
              <a:ext cx="143" cy="177"/>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900">
                  <a:solidFill>
                    <a:schemeClr val="accent2"/>
                  </a:solidFill>
                </a:rPr>
                <a:t>118</a:t>
              </a:r>
            </a:p>
          </p:txBody>
        </p:sp>
        <p:sp>
          <p:nvSpPr>
            <p:cNvPr id="19466" name="Oval 34"/>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19467" name="Oval 35"/>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45</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68255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a:t>
            </a:r>
            <a:r>
              <a:rPr lang="en-US" smtClean="0"/>
              <a:t>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8" name="04-informed-search-BFS-vs-greedy-best-first-search-red-blob-games-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568450"/>
            <a:ext cx="7772400" cy="4025900"/>
          </a:xfrm>
        </p:spPr>
      </p:pic>
    </p:spTree>
    <p:extLst>
      <p:ext uri="{BB962C8B-B14F-4D97-AF65-F5344CB8AC3E}">
        <p14:creationId xmlns:p14="http://schemas.microsoft.com/office/powerpoint/2010/main" val="63584156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Properties of greedy best-first search</a:t>
            </a:r>
          </a:p>
        </p:txBody>
      </p:sp>
      <p:sp>
        <p:nvSpPr>
          <p:cNvPr id="20485" name="Rectangle 3"/>
          <p:cNvSpPr>
            <a:spLocks noGrp="1" noChangeArrowheads="1"/>
          </p:cNvSpPr>
          <p:nvPr>
            <p:ph type="body" sz="half" idx="1"/>
          </p:nvPr>
        </p:nvSpPr>
        <p:spPr>
          <a:xfrm>
            <a:off x="685800" y="1295400"/>
            <a:ext cx="5334000" cy="4572000"/>
          </a:xfrm>
        </p:spPr>
        <p:txBody>
          <a:bodyPr/>
          <a:lstStyle/>
          <a:p>
            <a:r>
              <a:rPr lang="en-US" sz="2000" i="1" u="sng">
                <a:solidFill>
                  <a:schemeClr val="accent2"/>
                </a:solidFill>
              </a:rPr>
              <a:t>Complete?</a:t>
            </a:r>
            <a:r>
              <a:rPr lang="en-US" sz="2000" i="1">
                <a:solidFill>
                  <a:schemeClr val="accent2"/>
                </a:solidFill>
              </a:rPr>
              <a:t> 	</a:t>
            </a:r>
          </a:p>
          <a:p>
            <a:pPr lvl="1"/>
            <a:r>
              <a:rPr lang="en-US" sz="1800"/>
              <a:t>No – can get stuck in loops, </a:t>
            </a:r>
          </a:p>
          <a:p>
            <a:pPr lvl="1"/>
            <a:r>
              <a:rPr lang="en-US" sz="1800"/>
              <a:t>e.g., Iasi </a:t>
            </a:r>
            <a:r>
              <a:rPr lang="en-US" sz="1800">
                <a:sym typeface="Wingdings" pitchFamily="2" charset="2"/>
              </a:rPr>
              <a:t></a:t>
            </a:r>
            <a:r>
              <a:rPr lang="en-US" sz="1800"/>
              <a:t> Neamt </a:t>
            </a:r>
            <a:r>
              <a:rPr lang="en-US" sz="1800">
                <a:sym typeface="Wingdings" pitchFamily="2" charset="2"/>
              </a:rPr>
              <a:t></a:t>
            </a:r>
            <a:r>
              <a:rPr lang="en-US" sz="1800"/>
              <a:t> Iasi </a:t>
            </a:r>
            <a:r>
              <a:rPr lang="en-US" sz="1800">
                <a:sym typeface="Wingdings" pitchFamily="2" charset="2"/>
              </a:rPr>
              <a:t></a:t>
            </a:r>
            <a:r>
              <a:rPr lang="en-US" sz="1800"/>
              <a:t> Neamt </a:t>
            </a:r>
            <a:r>
              <a:rPr lang="en-US" sz="1800">
                <a:sym typeface="Wingdings" pitchFamily="2" charset="2"/>
              </a:rPr>
              <a:t></a:t>
            </a:r>
            <a:r>
              <a:rPr lang="en-US" sz="1800"/>
              <a:t>…</a:t>
            </a:r>
          </a:p>
        </p:txBody>
      </p:sp>
      <p:pic>
        <p:nvPicPr>
          <p:cNvPr id="20486" name="Picture 4" descr="graph1Martha"/>
          <p:cNvPicPr>
            <a:picLocks noChangeAspect="1" noChangeArrowheads="1"/>
          </p:cNvPicPr>
          <p:nvPr/>
        </p:nvPicPr>
        <p:blipFill>
          <a:blip r:embed="rId3" cstate="print"/>
          <a:srcRect l="-2" t="10439" r="3847" b="6058"/>
          <a:stretch>
            <a:fillRect/>
          </a:stretch>
        </p:blipFill>
        <p:spPr bwMode="auto">
          <a:xfrm>
            <a:off x="1752600" y="2590800"/>
            <a:ext cx="6477000" cy="3625850"/>
          </a:xfrm>
          <a:prstGeom prst="rect">
            <a:avLst/>
          </a:prstGeom>
          <a:noFill/>
          <a:ln w="15875">
            <a:solidFill>
              <a:schemeClr val="tx1"/>
            </a:solidFill>
            <a:miter lim="800000"/>
            <a:headEnd/>
            <a:tailEnd/>
          </a:ln>
        </p:spPr>
      </p:pic>
      <p:sp>
        <p:nvSpPr>
          <p:cNvPr id="20487" name="Line 5"/>
          <p:cNvSpPr>
            <a:spLocks noChangeShapeType="1"/>
          </p:cNvSpPr>
          <p:nvPr/>
        </p:nvSpPr>
        <p:spPr bwMode="auto">
          <a:xfrm>
            <a:off x="4795838" y="3429000"/>
            <a:ext cx="6350" cy="534988"/>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88" name="Text Box 6"/>
          <p:cNvSpPr txBox="1">
            <a:spLocks noChangeArrowheads="1"/>
          </p:cNvSpPr>
          <p:nvPr/>
        </p:nvSpPr>
        <p:spPr bwMode="auto">
          <a:xfrm>
            <a:off x="4435475" y="3089275"/>
            <a:ext cx="874713"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Goal</a:t>
            </a:r>
          </a:p>
        </p:txBody>
      </p:sp>
      <p:sp>
        <p:nvSpPr>
          <p:cNvPr id="20489" name="Line 7"/>
          <p:cNvSpPr>
            <a:spLocks noChangeShapeType="1"/>
          </p:cNvSpPr>
          <p:nvPr/>
        </p:nvSpPr>
        <p:spPr bwMode="auto">
          <a:xfrm flipH="1">
            <a:off x="6946900" y="3154363"/>
            <a:ext cx="381000" cy="274637"/>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90" name="Text Box 8"/>
          <p:cNvSpPr txBox="1">
            <a:spLocks noChangeArrowheads="1"/>
          </p:cNvSpPr>
          <p:nvPr/>
        </p:nvSpPr>
        <p:spPr bwMode="auto">
          <a:xfrm>
            <a:off x="6900863" y="2784475"/>
            <a:ext cx="874712"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Initial</a:t>
            </a:r>
          </a:p>
        </p:txBody>
      </p:sp>
      <p:sp>
        <p:nvSpPr>
          <p:cNvPr id="2" name="Slide Number Placeholder 1"/>
          <p:cNvSpPr>
            <a:spLocks noGrp="1"/>
          </p:cNvSpPr>
          <p:nvPr>
            <p:ph type="sldNum" sz="quarter" idx="12"/>
          </p:nvPr>
        </p:nvSpPr>
        <p:spPr/>
        <p:txBody>
          <a:bodyPr/>
          <a:lstStyle/>
          <a:p>
            <a:pPr>
              <a:defRPr/>
            </a:pPr>
            <a:r>
              <a:rPr lang="en-US" altLang="en-US"/>
              <a:t>       </a:t>
            </a:r>
            <a:fld id="{3740A43A-E58B-4DA0-93E6-33D4816EB64A}" type="slidenum">
              <a:rPr lang="en-US" altLang="en-US" smtClean="0"/>
              <a:pPr>
                <a:defRPr/>
              </a:pPr>
              <a:t>47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657099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t>Properties of greedy best-first search</a:t>
            </a:r>
          </a:p>
        </p:txBody>
      </p:sp>
      <p:sp>
        <p:nvSpPr>
          <p:cNvPr id="21509" name="Rectangle 3"/>
          <p:cNvSpPr>
            <a:spLocks noGrp="1" noChangeArrowheads="1"/>
          </p:cNvSpPr>
          <p:nvPr>
            <p:ph type="body" idx="1"/>
          </p:nvPr>
        </p:nvSpPr>
        <p:spPr>
          <a:xfrm>
            <a:off x="599186" y="1258279"/>
            <a:ext cx="8229600" cy="4572000"/>
          </a:xfrm>
        </p:spPr>
        <p:txBody>
          <a:bodyPr/>
          <a:lstStyle/>
          <a:p>
            <a:r>
              <a:rPr lang="en-US" i="1" u="sng" dirty="0">
                <a:solidFill>
                  <a:schemeClr val="accent2"/>
                </a:solidFill>
              </a:rPr>
              <a:t>Complete?</a:t>
            </a:r>
            <a:r>
              <a:rPr lang="en-US" i="1" dirty="0">
                <a:solidFill>
                  <a:schemeClr val="accent2"/>
                </a:solidFill>
              </a:rPr>
              <a:t>  </a:t>
            </a:r>
            <a:r>
              <a:rPr lang="en-US" dirty="0"/>
              <a:t>No – can get stuck in loops, </a:t>
            </a:r>
          </a:p>
          <a:p>
            <a:pPr lvl="1"/>
            <a:r>
              <a:rPr lang="en-US" dirty="0"/>
              <a:t>e.g.,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a:t>
            </a:r>
          </a:p>
          <a:p>
            <a:pPr lvl="1"/>
            <a:endParaRPr lang="en-US" dirty="0"/>
          </a:p>
          <a:p>
            <a:r>
              <a:rPr lang="en-US" i="1" u="sng" dirty="0">
                <a:solidFill>
                  <a:schemeClr val="accent2"/>
                </a:solidFill>
              </a:rPr>
              <a:t>Time?</a:t>
            </a:r>
            <a:r>
              <a:rPr lang="en-US" i="1" dirty="0">
                <a:solidFill>
                  <a:schemeClr val="accent2"/>
                </a:solidFill>
              </a:rPr>
              <a:t>  </a:t>
            </a:r>
            <a:r>
              <a:rPr lang="en-US" i="1" dirty="0"/>
              <a:t>O(</a:t>
            </a:r>
            <a:r>
              <a:rPr lang="en-US" i="1" dirty="0" err="1"/>
              <a:t>b</a:t>
            </a:r>
            <a:r>
              <a:rPr lang="en-US" i="1" baseline="30000" dirty="0" err="1"/>
              <a:t>m</a:t>
            </a:r>
            <a:r>
              <a:rPr lang="en-US" i="1" dirty="0"/>
              <a:t>) – worst case </a:t>
            </a:r>
            <a:r>
              <a:rPr lang="en-US" dirty="0"/>
              <a:t>(like Depth First Search)</a:t>
            </a:r>
          </a:p>
          <a:p>
            <a:pPr lvl="1"/>
            <a:r>
              <a:rPr lang="en-US" dirty="0"/>
              <a:t> But a good heuristic can give dramatic improvement of </a:t>
            </a:r>
            <a:r>
              <a:rPr lang="en-US" i="1" dirty="0"/>
              <a:t>average cost</a:t>
            </a:r>
            <a:endParaRPr lang="en-US" dirty="0"/>
          </a:p>
          <a:p>
            <a:pPr lvl="1"/>
            <a:endParaRPr lang="en-US" dirty="0"/>
          </a:p>
          <a:p>
            <a:r>
              <a:rPr lang="en-US" i="1" u="sng" dirty="0">
                <a:solidFill>
                  <a:schemeClr val="accent2"/>
                </a:solidFill>
              </a:rPr>
              <a:t>Space?</a:t>
            </a:r>
            <a:r>
              <a:rPr lang="en-US" i="1" dirty="0">
                <a:solidFill>
                  <a:schemeClr val="accent2"/>
                </a:solidFill>
              </a:rPr>
              <a:t>  </a:t>
            </a:r>
            <a:r>
              <a:rPr lang="en-US" i="1" dirty="0"/>
              <a:t>O(</a:t>
            </a:r>
            <a:r>
              <a:rPr lang="en-US" i="1" dirty="0" err="1"/>
              <a:t>b</a:t>
            </a:r>
            <a:r>
              <a:rPr lang="en-US" i="1" baseline="30000" dirty="0" err="1"/>
              <a:t>m</a:t>
            </a:r>
            <a:r>
              <a:rPr lang="en-US" i="1" dirty="0"/>
              <a:t>) –</a:t>
            </a:r>
            <a:r>
              <a:rPr lang="en-US" dirty="0"/>
              <a:t> priority queue, so worst case: keeps all (unexpanded) nodes in memory</a:t>
            </a:r>
          </a:p>
          <a:p>
            <a:endParaRPr lang="en-US" dirty="0"/>
          </a:p>
          <a:p>
            <a:r>
              <a:rPr lang="en-US" i="1" u="sng" dirty="0">
                <a:solidFill>
                  <a:schemeClr val="accent2"/>
                </a:solidFill>
              </a:rPr>
              <a:t>Optimal?</a:t>
            </a:r>
            <a:r>
              <a:rPr lang="en-US" i="1" dirty="0">
                <a:solidFill>
                  <a:schemeClr val="accent2"/>
                </a:solidFill>
              </a:rPr>
              <a:t> </a:t>
            </a:r>
            <a:r>
              <a:rPr lang="en-US" dirty="0"/>
              <a:t>No</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4393541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IF TIME</a:t>
            </a:r>
          </a:p>
        </p:txBody>
      </p:sp>
      <p:sp>
        <p:nvSpPr>
          <p:cNvPr id="16389" name="Rectangle 3"/>
          <p:cNvSpPr>
            <a:spLocks noGrp="1" noChangeArrowheads="1"/>
          </p:cNvSpPr>
          <p:nvPr>
            <p:ph type="body" idx="1"/>
          </p:nvPr>
        </p:nvSpPr>
        <p:spPr>
          <a:xfrm>
            <a:off x="685800" y="1295400"/>
            <a:ext cx="8153400" cy="4572000"/>
          </a:xfrm>
        </p:spPr>
        <p:txBody>
          <a:bodyPr/>
          <a:lstStyle/>
          <a:p>
            <a:pPr>
              <a:lnSpc>
                <a:spcPct val="80000"/>
              </a:lnSpc>
              <a:spcAft>
                <a:spcPts val="600"/>
              </a:spcAft>
            </a:pPr>
            <a:r>
              <a:rPr lang="en-US" sz="2800" i="1" dirty="0">
                <a:solidFill>
                  <a:srgbClr val="FF0000"/>
                </a:solidFill>
              </a:rPr>
              <a:t>Optimal informed search:  A*  (AIMA 3.5.2)</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49</a:t>
            </a:fld>
            <a:endParaRPr lang="en-US" altLang="en-US"/>
          </a:p>
        </p:txBody>
      </p:sp>
    </p:spTree>
    <p:extLst>
      <p:ext uri="{BB962C8B-B14F-4D97-AF65-F5344CB8AC3E}">
        <p14:creationId xmlns:p14="http://schemas.microsoft.com/office/powerpoint/2010/main" val="3726504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Review: 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dirty="0">
                <a:solidFill>
                  <a:schemeClr val="accent2"/>
                </a:solidFill>
              </a:rPr>
              <a:t>State space</a:t>
            </a:r>
            <a:r>
              <a:rPr lang="en-US" altLang="en-US" dirty="0"/>
              <a:t>: the set of all states reachable from the initial state by </a:t>
            </a:r>
            <a:r>
              <a:rPr lang="en-US" altLang="en-US" i="1" dirty="0"/>
              <a:t>any</a:t>
            </a:r>
            <a:r>
              <a:rPr lang="en-US" altLang="en-US" dirty="0"/>
              <a:t> sequence of actions</a:t>
            </a:r>
          </a:p>
          <a:p>
            <a:pPr lvl="1">
              <a:lnSpc>
                <a:spcPct val="110000"/>
              </a:lnSpc>
              <a:spcAft>
                <a:spcPct val="10000"/>
              </a:spcAft>
            </a:pPr>
            <a:r>
              <a:rPr lang="en-US" altLang="en-US" i="1" dirty="0">
                <a:solidFill>
                  <a:schemeClr val="accent2"/>
                </a:solidFill>
              </a:rPr>
              <a:t>When several operators can apply to each state, this gets large very quickly</a:t>
            </a:r>
          </a:p>
          <a:p>
            <a:pPr lvl="1">
              <a:lnSpc>
                <a:spcPct val="110000"/>
              </a:lnSpc>
              <a:spcAft>
                <a:spcPct val="10000"/>
              </a:spcAft>
            </a:pPr>
            <a:r>
              <a:rPr lang="en-US" altLang="en-US" i="1" dirty="0">
                <a:solidFill>
                  <a:schemeClr val="accent2"/>
                </a:solidFill>
              </a:rPr>
              <a:t>Might be a proper subset of the set of configurations</a:t>
            </a:r>
          </a:p>
          <a:p>
            <a:pPr>
              <a:lnSpc>
                <a:spcPct val="110000"/>
              </a:lnSpc>
              <a:spcAft>
                <a:spcPct val="10000"/>
              </a:spcAft>
            </a:pPr>
            <a:r>
              <a:rPr lang="en-US" altLang="en-US" i="1" dirty="0">
                <a:solidFill>
                  <a:schemeClr val="accent2"/>
                </a:solidFill>
              </a:rPr>
              <a:t>Path</a:t>
            </a:r>
            <a:r>
              <a:rPr lang="en-US" altLang="en-US" dirty="0"/>
              <a:t>: a sequence of actions leading from one state </a:t>
            </a:r>
            <a:r>
              <a:rPr lang="en-US" altLang="en-US" i="1" dirty="0" err="1"/>
              <a:t>s</a:t>
            </a:r>
            <a:r>
              <a:rPr lang="en-US" altLang="en-US" i="1" baseline="-25000" dirty="0" err="1"/>
              <a:t>j</a:t>
            </a:r>
            <a:r>
              <a:rPr lang="en-US" altLang="en-US" dirty="0"/>
              <a:t> to another state </a:t>
            </a:r>
            <a:r>
              <a:rPr lang="en-US" altLang="en-US" i="1" dirty="0" err="1"/>
              <a:t>s</a:t>
            </a:r>
            <a:r>
              <a:rPr lang="en-US" altLang="en-US" i="1" baseline="-25000" dirty="0" err="1"/>
              <a:t>k</a:t>
            </a:r>
            <a:endParaRPr lang="en-US" altLang="en-US" i="1" dirty="0"/>
          </a:p>
          <a:p>
            <a:pPr>
              <a:lnSpc>
                <a:spcPct val="110000"/>
              </a:lnSpc>
              <a:spcAft>
                <a:spcPct val="10000"/>
              </a:spcAft>
            </a:pPr>
            <a:r>
              <a:rPr lang="en-US" altLang="en-US" i="1" dirty="0">
                <a:solidFill>
                  <a:schemeClr val="accent2"/>
                </a:solidFill>
              </a:rPr>
              <a:t>Frontier:</a:t>
            </a:r>
            <a:r>
              <a:rPr lang="en-US" altLang="en-US" dirty="0">
                <a:solidFill>
                  <a:schemeClr val="accent2"/>
                </a:solidFill>
              </a:rPr>
              <a:t> </a:t>
            </a:r>
            <a:r>
              <a:rPr lang="en-US" altLang="en-US" dirty="0"/>
              <a:t>those states that are available for  </a:t>
            </a:r>
            <a:r>
              <a:rPr lang="en-US" altLang="en-US" i="1" dirty="0">
                <a:solidFill>
                  <a:schemeClr val="accent2"/>
                </a:solidFill>
              </a:rPr>
              <a:t>expanding</a:t>
            </a:r>
            <a:r>
              <a:rPr lang="en-US" altLang="en-US" dirty="0"/>
              <a:t> (for applying legal actions to)</a:t>
            </a:r>
          </a:p>
          <a:p>
            <a:pPr>
              <a:lnSpc>
                <a:spcPct val="110000"/>
              </a:lnSpc>
              <a:spcAft>
                <a:spcPct val="10000"/>
              </a:spcAft>
            </a:pPr>
            <a:r>
              <a:rPr lang="en-US" altLang="en-US" i="1" dirty="0">
                <a:solidFill>
                  <a:schemeClr val="accent2"/>
                </a:solidFill>
              </a:rPr>
              <a:t>Solution</a:t>
            </a:r>
            <a:r>
              <a:rPr lang="en-US" altLang="en-US" dirty="0"/>
              <a:t>: a path from the initial state </a:t>
            </a:r>
            <a:r>
              <a:rPr lang="en-US" altLang="en-US" i="1" dirty="0" err="1"/>
              <a:t>s</a:t>
            </a:r>
            <a:r>
              <a:rPr lang="en-US" altLang="en-US" i="1" baseline="-25000" dirty="0" err="1"/>
              <a:t>i</a:t>
            </a:r>
            <a:r>
              <a:rPr lang="en-US" altLang="en-US" dirty="0"/>
              <a:t> to a state </a:t>
            </a:r>
            <a:r>
              <a:rPr lang="en-US" altLang="en-US" i="1" dirty="0" smtClean="0"/>
              <a:t>s</a:t>
            </a:r>
            <a:r>
              <a:rPr lang="en-US" altLang="en-US" i="1" baseline="-25000" dirty="0" smtClean="0"/>
              <a:t>g</a:t>
            </a:r>
            <a:r>
              <a:rPr lang="en-US" altLang="en-US" dirty="0" smtClean="0"/>
              <a:t> </a:t>
            </a:r>
            <a:r>
              <a:rPr lang="en-US" altLang="en-US" dirty="0"/>
              <a:t>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a:t>
            </a:fld>
            <a:endParaRPr lang="en-US" altLang="en-US"/>
          </a:p>
        </p:txBody>
      </p:sp>
    </p:spTree>
    <p:extLst>
      <p:ext uri="{BB962C8B-B14F-4D97-AF65-F5344CB8AC3E}">
        <p14:creationId xmlns:p14="http://schemas.microsoft.com/office/powerpoint/2010/main" val="158712771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dirty="0" smtClean="0"/>
              <a:t>A</a:t>
            </a:r>
            <a:r>
              <a:rPr lang="en-US" dirty="0"/>
              <a:t>* search</a:t>
            </a:r>
          </a:p>
        </p:txBody>
      </p:sp>
      <p:sp>
        <p:nvSpPr>
          <p:cNvPr id="22533" name="Rectangle 3"/>
          <p:cNvSpPr>
            <a:spLocks noGrp="1" noChangeArrowheads="1"/>
          </p:cNvSpPr>
          <p:nvPr>
            <p:ph type="body" idx="1"/>
          </p:nvPr>
        </p:nvSpPr>
        <p:spPr>
          <a:xfrm>
            <a:off x="685800" y="1371600"/>
            <a:ext cx="7772400" cy="4572000"/>
          </a:xfrm>
        </p:spPr>
        <p:txBody>
          <a:bodyPr/>
          <a:lstStyle/>
          <a:p>
            <a:pPr>
              <a:spcAft>
                <a:spcPts val="600"/>
              </a:spcAft>
            </a:pPr>
            <a:r>
              <a:rPr lang="en-US" dirty="0"/>
              <a:t>Best-known form of best-first search.</a:t>
            </a:r>
          </a:p>
          <a:p>
            <a:pPr>
              <a:spcAft>
                <a:spcPts val="600"/>
              </a:spcAft>
            </a:pPr>
            <a:r>
              <a:rPr lang="en-US" dirty="0"/>
              <a:t>Key Idea: avoid expanding paths that are already expensive, but expand most promising first. </a:t>
            </a:r>
          </a:p>
          <a:p>
            <a:pPr>
              <a:spcAft>
                <a:spcPts val="600"/>
              </a:spcAft>
            </a:pPr>
            <a:r>
              <a:rPr lang="en-US" dirty="0"/>
              <a:t> </a:t>
            </a:r>
            <a:r>
              <a:rPr lang="en-US" i="1" dirty="0"/>
              <a:t>Simple idea</a:t>
            </a:r>
            <a:r>
              <a:rPr lang="en-US" dirty="0"/>
              <a:t>: </a:t>
            </a:r>
            <a:r>
              <a:rPr lang="en-US" i="1" dirty="0">
                <a:solidFill>
                  <a:schemeClr val="accent2"/>
                </a:solidFill>
                <a:latin typeface="Times New Roman" pitchFamily="18" charset="0"/>
              </a:rPr>
              <a:t>f(n)=g(n) + h(n)</a:t>
            </a:r>
            <a:endParaRPr lang="en-US" i="1" dirty="0">
              <a:latin typeface="Times New Roman" pitchFamily="18" charset="0"/>
            </a:endParaRPr>
          </a:p>
          <a:p>
            <a:pPr lvl="1">
              <a:spcAft>
                <a:spcPts val="600"/>
              </a:spcAft>
            </a:pPr>
            <a:r>
              <a:rPr lang="en-US" sz="2400" b="1" i="1" dirty="0">
                <a:solidFill>
                  <a:schemeClr val="accent2"/>
                </a:solidFill>
                <a:latin typeface="Times New Roman" pitchFamily="18" charset="0"/>
              </a:rPr>
              <a:t>g(n)</a:t>
            </a:r>
            <a:r>
              <a:rPr lang="en-US" sz="2100" dirty="0"/>
              <a:t> the </a:t>
            </a:r>
            <a:r>
              <a:rPr lang="en-US" sz="2100" dirty="0" smtClean="0"/>
              <a:t>actual cost </a:t>
            </a:r>
            <a:r>
              <a:rPr lang="en-US" sz="2100" dirty="0"/>
              <a:t>(so far) to </a:t>
            </a:r>
            <a:r>
              <a:rPr lang="en-US" sz="2100" i="1" dirty="0">
                <a:solidFill>
                  <a:schemeClr val="accent2"/>
                </a:solidFill>
              </a:rPr>
              <a:t>reach </a:t>
            </a:r>
            <a:r>
              <a:rPr lang="en-US" sz="2100" dirty="0"/>
              <a:t>the node</a:t>
            </a:r>
          </a:p>
          <a:p>
            <a:pPr lvl="1">
              <a:spcAft>
                <a:spcPts val="600"/>
              </a:spcAft>
            </a:pPr>
            <a:r>
              <a:rPr lang="en-US" sz="2400" b="1" i="1" dirty="0">
                <a:solidFill>
                  <a:schemeClr val="accent2"/>
                </a:solidFill>
                <a:latin typeface="Times New Roman" pitchFamily="18" charset="0"/>
              </a:rPr>
              <a:t>h(n)</a:t>
            </a:r>
            <a:r>
              <a:rPr lang="en-US" sz="2100" dirty="0"/>
              <a:t> estimated cost to </a:t>
            </a:r>
            <a:r>
              <a:rPr lang="en-US" sz="2100" i="1" dirty="0">
                <a:solidFill>
                  <a:schemeClr val="accent2"/>
                </a:solidFill>
              </a:rPr>
              <a:t>get from the node to the goal</a:t>
            </a:r>
            <a:endParaRPr lang="en-US" sz="2100" dirty="0"/>
          </a:p>
          <a:p>
            <a:pPr lvl="1">
              <a:spcAft>
                <a:spcPts val="600"/>
              </a:spcAft>
            </a:pPr>
            <a:r>
              <a:rPr lang="en-US" sz="2400" b="1" i="1" dirty="0">
                <a:solidFill>
                  <a:schemeClr val="accent2"/>
                </a:solidFill>
                <a:latin typeface="Times New Roman" pitchFamily="18" charset="0"/>
              </a:rPr>
              <a:t>f(n)</a:t>
            </a:r>
            <a:r>
              <a:rPr lang="en-US" sz="2100" dirty="0"/>
              <a:t> estimated </a:t>
            </a:r>
            <a:r>
              <a:rPr lang="en-US" sz="2100" i="1" dirty="0">
                <a:solidFill>
                  <a:schemeClr val="accent2"/>
                </a:solidFill>
              </a:rPr>
              <a:t>total cost </a:t>
            </a:r>
            <a:r>
              <a:rPr lang="en-US" sz="2100" dirty="0"/>
              <a:t>of path through </a:t>
            </a:r>
            <a:r>
              <a:rPr lang="en-US" sz="2100" i="1" dirty="0"/>
              <a:t>n</a:t>
            </a:r>
            <a:r>
              <a:rPr lang="en-US" sz="2100" dirty="0"/>
              <a:t> to goal</a:t>
            </a:r>
          </a:p>
          <a:p>
            <a:pPr>
              <a:spcAft>
                <a:spcPts val="600"/>
              </a:spcAft>
            </a:pPr>
            <a:r>
              <a:rPr lang="en-US" sz="2500" dirty="0"/>
              <a:t>Implementation: Frontier queue as priority queue by increasing </a:t>
            </a:r>
            <a:r>
              <a:rPr lang="en-US" sz="2800" i="1" dirty="0">
                <a:solidFill>
                  <a:schemeClr val="accent2"/>
                </a:solidFill>
                <a:latin typeface="Times New Roman" pitchFamily="18" charset="0"/>
              </a:rPr>
              <a:t>f(n)  (as expected…)</a:t>
            </a:r>
          </a:p>
          <a:p>
            <a:pPr>
              <a:spcAft>
                <a:spcPts val="600"/>
              </a:spcAft>
            </a:pPr>
            <a:endParaRPr lang="en-US" sz="2800" i="1" dirty="0">
              <a:solidFill>
                <a:schemeClr val="accent2"/>
              </a:solidFill>
              <a:latin typeface="Times New Roman" pitchFamily="18" charset="0"/>
            </a:endParaRPr>
          </a:p>
          <a:p>
            <a:endParaRPr lang="en-US" sz="2800"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50</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16009524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Key concept: Admissible heuristics</a:t>
            </a:r>
          </a:p>
        </p:txBody>
      </p:sp>
      <p:sp>
        <p:nvSpPr>
          <p:cNvPr id="380931" name="Rectangle 3"/>
          <p:cNvSpPr>
            <a:spLocks noGrp="1" noChangeArrowheads="1"/>
          </p:cNvSpPr>
          <p:nvPr>
            <p:ph type="body" idx="1"/>
          </p:nvPr>
        </p:nvSpPr>
        <p:spPr>
          <a:xfrm>
            <a:off x="685800" y="1295400"/>
            <a:ext cx="8153400" cy="4572000"/>
          </a:xfrm>
        </p:spPr>
        <p:txBody>
          <a:bodyPr/>
          <a:lstStyle/>
          <a:p>
            <a:pPr marL="457200" indent="-457200">
              <a:defRPr/>
            </a:pPr>
            <a:r>
              <a:rPr lang="en-US" sz="2800" dirty="0"/>
              <a:t>A heuristic </a:t>
            </a:r>
            <a:r>
              <a:rPr lang="en-US" sz="3200" i="1" dirty="0">
                <a:solidFill>
                  <a:schemeClr val="accent2"/>
                </a:solidFill>
                <a:latin typeface="Times New Roman" pitchFamily="18" charset="0"/>
              </a:rPr>
              <a:t>h(n)</a:t>
            </a:r>
            <a:r>
              <a:rPr lang="en-US" sz="2800" dirty="0"/>
              <a:t> is </a:t>
            </a:r>
            <a:r>
              <a:rPr lang="en-US" sz="2800" i="1" dirty="0">
                <a:solidFill>
                  <a:srgbClr val="FF0000"/>
                </a:solidFill>
              </a:rPr>
              <a:t>admissible</a:t>
            </a:r>
            <a:r>
              <a:rPr lang="en-US" sz="2800" dirty="0"/>
              <a:t> if it </a:t>
            </a:r>
            <a:r>
              <a:rPr lang="en-US" sz="2800" i="1" dirty="0">
                <a:solidFill>
                  <a:schemeClr val="accent2"/>
                </a:solidFill>
              </a:rPr>
              <a:t>never overestimates </a:t>
            </a:r>
            <a:r>
              <a:rPr lang="en-US" sz="2800" dirty="0"/>
              <a:t>the cost to reach the goal; i.e. it is </a:t>
            </a:r>
            <a:r>
              <a:rPr lang="en-US" sz="2800" i="1" dirty="0">
                <a:solidFill>
                  <a:schemeClr val="accent2"/>
                </a:solidFill>
              </a:rPr>
              <a:t>optimistic</a:t>
            </a:r>
            <a:endParaRPr lang="en-US" sz="2400" dirty="0"/>
          </a:p>
          <a:p>
            <a:pPr marL="838200" lvl="1" indent="-381000">
              <a:defRPr/>
            </a:pPr>
            <a:r>
              <a:rPr lang="en-US" dirty="0"/>
              <a:t>Formally:</a:t>
            </a:r>
            <a:r>
              <a:rPr lang="en-US" i="1" dirty="0">
                <a:latin typeface="Times New Roman" pitchFamily="18" charset="0"/>
                <a:sym typeface="Symbol" pitchFamily="18" charset="2"/>
              </a:rPr>
              <a:t>n</a:t>
            </a:r>
            <a:r>
              <a:rPr lang="en-US" dirty="0">
                <a:sym typeface="Symbol" pitchFamily="18" charset="2"/>
              </a:rPr>
              <a:t>, </a:t>
            </a:r>
            <a:r>
              <a:rPr lang="en-US" i="1" dirty="0">
                <a:latin typeface="Times New Roman" pitchFamily="18" charset="0"/>
                <a:sym typeface="Symbol" pitchFamily="18" charset="2"/>
              </a:rPr>
              <a:t>n</a:t>
            </a:r>
            <a:r>
              <a:rPr lang="en-US" dirty="0">
                <a:sym typeface="Symbol" pitchFamily="18" charset="2"/>
              </a:rPr>
              <a:t> a node</a:t>
            </a:r>
            <a:r>
              <a:rPr lang="en-US" dirty="0"/>
              <a:t>: </a:t>
            </a:r>
          </a:p>
          <a:p>
            <a:pPr marL="1314450" lvl="2" indent="-457200">
              <a:buFont typeface="+mj-lt"/>
              <a:buAutoNum type="arabicPeriod"/>
              <a:defRPr/>
            </a:pPr>
            <a:r>
              <a:rPr lang="en-US" sz="2000" b="1" i="1" dirty="0">
                <a:solidFill>
                  <a:schemeClr val="accent2"/>
                </a:solidFill>
                <a:latin typeface="Times New Roman" pitchFamily="18" charset="0"/>
              </a:rPr>
              <a:t>h(n) </a:t>
            </a:r>
            <a:r>
              <a:rPr lang="en-US" sz="2000" b="1" i="1" dirty="0">
                <a:solidFill>
                  <a:schemeClr val="accent2"/>
                </a:solidFill>
                <a:latin typeface="Times New Roman" pitchFamily="18" charset="0"/>
                <a:sym typeface="Symbol" pitchFamily="18" charset="2"/>
              </a:rPr>
              <a:t></a:t>
            </a:r>
            <a:r>
              <a:rPr lang="en-US" sz="2000" b="1" i="1" dirty="0">
                <a:solidFill>
                  <a:schemeClr val="accent2"/>
                </a:solidFill>
                <a:latin typeface="Times New Roman" pitchFamily="18" charset="0"/>
              </a:rPr>
              <a:t> h*(n)	</a:t>
            </a:r>
            <a:r>
              <a:rPr lang="en-US" sz="2000" dirty="0"/>
              <a:t>where </a:t>
            </a:r>
            <a:r>
              <a:rPr lang="en-US" sz="2000" i="1" dirty="0">
                <a:latin typeface="Times New Roman" pitchFamily="18" charset="0"/>
              </a:rPr>
              <a:t>h*(n)</a:t>
            </a:r>
            <a:r>
              <a:rPr lang="en-US" sz="2000" dirty="0"/>
              <a:t> is the true cost from </a:t>
            </a:r>
            <a:r>
              <a:rPr lang="en-US" sz="2000" i="1" dirty="0"/>
              <a:t>n</a:t>
            </a:r>
            <a:endParaRPr lang="en-US" sz="2000" dirty="0"/>
          </a:p>
          <a:p>
            <a:pPr marL="1314450" lvl="2" indent="-457200">
              <a:buFont typeface="+mj-lt"/>
              <a:buAutoNum type="arabicPeriod"/>
              <a:defRPr/>
            </a:pPr>
            <a:r>
              <a:rPr lang="en-US" sz="2400" b="1" i="1" dirty="0">
                <a:solidFill>
                  <a:schemeClr val="accent2"/>
                </a:solidFill>
                <a:latin typeface="Times New Roman" pitchFamily="18" charset="0"/>
              </a:rPr>
              <a:t>h(n) </a:t>
            </a:r>
            <a:r>
              <a:rPr lang="en-US" sz="2400" b="1" i="1" dirty="0">
                <a:solidFill>
                  <a:schemeClr val="accent2"/>
                </a:solidFill>
                <a:latin typeface="Times New Roman" pitchFamily="18" charset="0"/>
                <a:sym typeface="Symbol" pitchFamily="18" charset="2"/>
              </a:rPr>
              <a:t></a:t>
            </a:r>
            <a:r>
              <a:rPr lang="en-US" sz="2400" b="1" i="1" dirty="0">
                <a:solidFill>
                  <a:schemeClr val="accent2"/>
                </a:solidFill>
                <a:latin typeface="Times New Roman" pitchFamily="18" charset="0"/>
              </a:rPr>
              <a:t> 0</a:t>
            </a:r>
            <a:r>
              <a:rPr lang="en-US" sz="2000" dirty="0"/>
              <a:t> 	so </a:t>
            </a:r>
            <a:r>
              <a:rPr lang="en-US" sz="2000" i="1" dirty="0">
                <a:latin typeface="Times New Roman" pitchFamily="18" charset="0"/>
              </a:rPr>
              <a:t>h(G)=0</a:t>
            </a:r>
            <a:r>
              <a:rPr lang="en-US" sz="2000" dirty="0"/>
              <a:t> for any goal </a:t>
            </a:r>
            <a:r>
              <a:rPr lang="en-US" sz="2000" i="1" dirty="0"/>
              <a:t>G</a:t>
            </a:r>
            <a:r>
              <a:rPr lang="en-US" sz="2000" dirty="0"/>
              <a:t>.</a:t>
            </a:r>
          </a:p>
          <a:p>
            <a:pPr marL="1371600" lvl="2" indent="-457200">
              <a:buFont typeface="+mj-lt"/>
              <a:buAutoNum type="arabicPeriod"/>
              <a:defRPr/>
            </a:pPr>
            <a:endParaRPr lang="en-US" dirty="0"/>
          </a:p>
          <a:p>
            <a:pPr marL="438150" indent="-381000">
              <a:defRPr/>
            </a:pPr>
            <a:r>
              <a:rPr lang="en-US" i="1" dirty="0"/>
              <a:t>Example: </a:t>
            </a:r>
            <a:r>
              <a:rPr lang="en-US" sz="2800" b="1" i="1" dirty="0" err="1">
                <a:solidFill>
                  <a:schemeClr val="accent2"/>
                </a:solidFill>
                <a:latin typeface="Times New Roman" pitchFamily="18" charset="0"/>
              </a:rPr>
              <a:t>h</a:t>
            </a:r>
            <a:r>
              <a:rPr lang="en-US" sz="2800" b="1" i="1" baseline="-25000" dirty="0" err="1">
                <a:solidFill>
                  <a:schemeClr val="accent2"/>
                </a:solidFill>
                <a:latin typeface="Times New Roman" pitchFamily="18" charset="0"/>
              </a:rPr>
              <a:t>SLD</a:t>
            </a:r>
            <a:r>
              <a:rPr lang="en-US" sz="2800" b="1" i="1" dirty="0">
                <a:solidFill>
                  <a:schemeClr val="accent2"/>
                </a:solidFill>
                <a:latin typeface="Times New Roman" pitchFamily="18" charset="0"/>
              </a:rPr>
              <a:t>(n)</a:t>
            </a:r>
            <a:r>
              <a:rPr lang="en-US" dirty="0"/>
              <a:t> never overestimates the actual road distance</a:t>
            </a:r>
          </a:p>
          <a:p>
            <a:pPr marL="838200" lvl="1" indent="-381000">
              <a:defRPr/>
            </a:pPr>
            <a:endParaRPr lang="en-US" dirty="0"/>
          </a:p>
          <a:p>
            <a:pPr marL="438150" indent="-381000">
              <a:buFontTx/>
              <a:buNone/>
              <a:defRPr/>
            </a:pPr>
            <a:r>
              <a:rPr lang="en-US" dirty="0">
                <a:solidFill>
                  <a:schemeClr val="accent2"/>
                </a:solidFill>
              </a:rPr>
              <a:t>Theorem</a:t>
            </a:r>
            <a:r>
              <a:rPr lang="en-US" dirty="0"/>
              <a:t>: If </a:t>
            </a:r>
            <a:r>
              <a:rPr lang="en-US" sz="2800" i="1" dirty="0">
                <a:solidFill>
                  <a:schemeClr val="accent2"/>
                </a:solidFill>
                <a:latin typeface="Times New Roman" pitchFamily="18" charset="0"/>
              </a:rPr>
              <a:t>h(n)</a:t>
            </a:r>
            <a:r>
              <a:rPr lang="en-US" i="1" dirty="0"/>
              <a:t> </a:t>
            </a:r>
            <a:r>
              <a:rPr lang="en-US" dirty="0"/>
              <a:t>is </a:t>
            </a:r>
            <a:r>
              <a:rPr lang="en-US" i="1" dirty="0">
                <a:solidFill>
                  <a:schemeClr val="accent2"/>
                </a:solidFill>
              </a:rPr>
              <a:t>admissible</a:t>
            </a:r>
            <a:r>
              <a:rPr lang="en-US" dirty="0"/>
              <a:t>, A</a:t>
            </a:r>
            <a:r>
              <a:rPr lang="en-US" baseline="30000" dirty="0"/>
              <a:t>*</a:t>
            </a:r>
            <a:r>
              <a:rPr lang="en-US" dirty="0"/>
              <a:t> using Tree Search is </a:t>
            </a:r>
            <a:r>
              <a:rPr lang="en-US" i="1" dirty="0">
                <a:solidFill>
                  <a:schemeClr val="accent2"/>
                </a:solidFill>
              </a:rPr>
              <a:t>optimal</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51</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87828256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is optimal with admissible </a:t>
            </a:r>
            <a:r>
              <a:rPr lang="en-US" dirty="0" err="1" smtClean="0"/>
              <a:t>heruistic</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52</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968" y="2057400"/>
            <a:ext cx="9293168" cy="3200399"/>
          </a:xfrm>
        </p:spPr>
      </p:pic>
    </p:spTree>
    <p:extLst>
      <p:ext uri="{BB962C8B-B14F-4D97-AF65-F5344CB8AC3E}">
        <p14:creationId xmlns:p14="http://schemas.microsoft.com/office/powerpoint/2010/main" val="37905971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9" name="TextBox 8"/>
          <p:cNvSpPr txBox="1"/>
          <p:nvPr/>
        </p:nvSpPr>
        <p:spPr bwMode="auto">
          <a:xfrm>
            <a:off x="489256" y="6327213"/>
            <a:ext cx="314325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rtlCol="0" anchor="ctr">
            <a:spAutoFit/>
          </a:bodyPr>
          <a:lstStyle/>
          <a:p>
            <a:pPr algn="ctr"/>
            <a:r>
              <a:rPr lang="en-US" sz="1050" dirty="0"/>
              <a:t>Slide credit: </a:t>
            </a:r>
            <a:r>
              <a:rPr lang="en-US" sz="1050" dirty="0">
                <a:latin typeface="Calibri"/>
                <a:cs typeface="Calibri"/>
              </a:rPr>
              <a:t>Dan Klein and Pieter </a:t>
            </a:r>
            <a:r>
              <a:rPr lang="en-US" sz="1050" dirty="0" err="1">
                <a:latin typeface="Calibri"/>
                <a:cs typeface="Calibri"/>
              </a:rPr>
              <a:t>Abbeel</a:t>
            </a:r>
            <a:endParaRPr lang="en-US" sz="1050" dirty="0">
              <a:latin typeface="Calibri"/>
              <a:cs typeface="Calibri"/>
            </a:endParaRPr>
          </a:p>
          <a:p>
            <a:pPr algn="ctr"/>
            <a:r>
              <a:rPr lang="en-US" sz="1050" dirty="0">
                <a:latin typeface="Calibri"/>
                <a:cs typeface="Calibri"/>
              </a:rPr>
              <a:t>http://</a:t>
            </a:r>
            <a:r>
              <a:rPr lang="en-US" sz="1050" dirty="0" err="1">
                <a:latin typeface="Calibri"/>
                <a:cs typeface="Calibri"/>
              </a:rPr>
              <a:t>ai.berkeley.edu</a:t>
            </a:r>
            <a:endParaRPr lang="en-US" sz="1050" dirty="0"/>
          </a:p>
        </p:txBody>
      </p:sp>
    </p:spTree>
    <p:extLst>
      <p:ext uri="{BB962C8B-B14F-4D97-AF65-F5344CB8AC3E}">
        <p14:creationId xmlns:p14="http://schemas.microsoft.com/office/powerpoint/2010/main" val="76565754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4821" name="Picture 3"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4822" name="Text Box 4"/>
          <p:cNvSpPr txBox="1">
            <a:spLocks noChangeArrowheads="1"/>
          </p:cNvSpPr>
          <p:nvPr/>
        </p:nvSpPr>
        <p:spPr bwMode="auto">
          <a:xfrm>
            <a:off x="152400" y="1219200"/>
            <a:ext cx="1600200" cy="630238"/>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C00CC"/>
                </a:solidFill>
                <a:latin typeface="Arial" pitchFamily="34" charset="0"/>
              </a:rPr>
              <a:t>Arad 366</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54</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3281273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2"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5845" name="Rectangle 3"/>
          <p:cNvSpPr>
            <a:spLocks noGrp="1" noChangeArrowheads="1"/>
          </p:cNvSpPr>
          <p:nvPr>
            <p:ph type="title"/>
          </p:nvPr>
        </p:nvSpPr>
        <p:spPr/>
        <p:txBody>
          <a:bodyPr/>
          <a:lstStyle/>
          <a:p>
            <a:pPr algn="ctr"/>
            <a:r>
              <a:rPr lang="en-US"/>
              <a:t>A</a:t>
            </a:r>
            <a:r>
              <a:rPr lang="en-US" baseline="30000"/>
              <a:t>*</a:t>
            </a:r>
            <a:r>
              <a:rPr lang="en-US"/>
              <a:t> search example</a:t>
            </a:r>
          </a:p>
        </p:txBody>
      </p:sp>
      <p:sp>
        <p:nvSpPr>
          <p:cNvPr id="35846" name="Text Box 4"/>
          <p:cNvSpPr txBox="1">
            <a:spLocks noChangeArrowheads="1"/>
          </p:cNvSpPr>
          <p:nvPr/>
        </p:nvSpPr>
        <p:spPr bwMode="auto">
          <a:xfrm>
            <a:off x="152400" y="1219200"/>
            <a:ext cx="2286000" cy="1277938"/>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3333CC"/>
                </a:solidFill>
                <a:latin typeface="Arial" pitchFamily="34" charset="0"/>
              </a:rPr>
              <a:t>Sibiu 393</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p:txBody>
      </p:sp>
      <p:sp>
        <p:nvSpPr>
          <p:cNvPr id="35847" name="Text Box 5"/>
          <p:cNvSpPr txBox="1">
            <a:spLocks noChangeArrowheads="1"/>
          </p:cNvSpPr>
          <p:nvPr/>
        </p:nvSpPr>
        <p:spPr bwMode="auto">
          <a:xfrm>
            <a:off x="990600" y="4953000"/>
            <a:ext cx="7467600" cy="77946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add the three nodes we found to the Frontier queue.  </a:t>
            </a:r>
          </a:p>
          <a:p>
            <a:pPr eaLnBrk="1" hangingPunct="1">
              <a:spcBef>
                <a:spcPct val="50000"/>
              </a:spcBef>
            </a:pPr>
            <a:r>
              <a:rPr lang="en-US" sz="1800">
                <a:solidFill>
                  <a:srgbClr val="000000"/>
                </a:solidFill>
                <a:latin typeface="Arial" pitchFamily="34" charset="0"/>
              </a:rPr>
              <a:t>We sort them according to the    g()+h()    calculation.</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55</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5383835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6869" name="Picture 3"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6870" name="Text Box 4"/>
          <p:cNvSpPr txBox="1">
            <a:spLocks noChangeArrowheads="1"/>
          </p:cNvSpPr>
          <p:nvPr/>
        </p:nvSpPr>
        <p:spPr bwMode="auto">
          <a:xfrm>
            <a:off x="152400" y="1209675"/>
            <a:ext cx="22860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Rimricu</a:t>
            </a:r>
            <a:r>
              <a:rPr lang="en-US" sz="1400" dirty="0">
                <a:solidFill>
                  <a:srgbClr val="3333CC"/>
                </a:solidFill>
                <a:latin typeface="Arial" pitchFamily="34" charset="0"/>
              </a:rPr>
              <a:t> </a:t>
            </a:r>
            <a:r>
              <a:rPr lang="en-US" sz="1400" dirty="0" err="1">
                <a:solidFill>
                  <a:srgbClr val="00B050"/>
                </a:solidFill>
                <a:latin typeface="Arial" pitchFamily="34" charset="0"/>
              </a:rPr>
              <a:t>Vicea</a:t>
            </a:r>
            <a:r>
              <a:rPr lang="en-US" sz="1400" dirty="0">
                <a:solidFill>
                  <a:srgbClr val="00B050"/>
                </a:solidFill>
                <a:latin typeface="Arial" pitchFamily="34" charset="0"/>
              </a:rPr>
              <a:t> 413</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6871" name="Text Box 5"/>
          <p:cNvSpPr txBox="1">
            <a:spLocks noChangeArrowheads="1"/>
          </p:cNvSpPr>
          <p:nvPr/>
        </p:nvSpPr>
        <p:spPr bwMode="auto">
          <a:xfrm>
            <a:off x="990600" y="5257800"/>
            <a:ext cx="7467600" cy="915988"/>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When we expand Sibiu, we run into Arad again.  Note that we’ve already expanded this node once; but we still add it to the Frontier queue again.</a:t>
            </a:r>
          </a:p>
        </p:txBody>
      </p:sp>
      <p:sp>
        <p:nvSpPr>
          <p:cNvPr id="36872" name="AutoShape 6"/>
          <p:cNvSpPr>
            <a:spLocks noChangeArrowheads="1"/>
          </p:cNvSpPr>
          <p:nvPr/>
        </p:nvSpPr>
        <p:spPr bwMode="auto">
          <a:xfrm>
            <a:off x="1066800" y="2895600"/>
            <a:ext cx="609600" cy="228600"/>
          </a:xfrm>
          <a:prstGeom prst="lef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56</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49286473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7893" name="Picture 3"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7894" name="Text Box 4"/>
          <p:cNvSpPr txBox="1">
            <a:spLocks noChangeArrowheads="1"/>
          </p:cNvSpPr>
          <p:nvPr/>
        </p:nvSpPr>
        <p:spPr bwMode="auto">
          <a:xfrm>
            <a:off x="152400" y="1219200"/>
            <a:ext cx="1447800" cy="289310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7895" name="Text Box 5"/>
          <p:cNvSpPr txBox="1">
            <a:spLocks noChangeArrowheads="1"/>
          </p:cNvSpPr>
          <p:nvPr/>
        </p:nvSpPr>
        <p:spPr bwMode="auto">
          <a:xfrm>
            <a:off x="990600" y="4876800"/>
            <a:ext cx="7467600" cy="36671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expand Rimricu Vicea.  </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57</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209542528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algn="ctr"/>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58</a:t>
            </a:fld>
            <a:endParaRPr lang="en-US" altLang="en-US">
              <a:solidFill>
                <a:srgbClr val="000000"/>
              </a:solidFill>
            </a:endParaRPr>
          </a:p>
        </p:txBody>
      </p:sp>
      <p:pic>
        <p:nvPicPr>
          <p:cNvPr id="38917" name="Picture 3"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8918" name="Text Box 4"/>
          <p:cNvSpPr txBox="1">
            <a:spLocks noChangeArrowheads="1"/>
          </p:cNvSpPr>
          <p:nvPr/>
        </p:nvSpPr>
        <p:spPr bwMode="auto">
          <a:xfrm>
            <a:off x="152400" y="1219200"/>
            <a:ext cx="1447800" cy="353943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0000"/>
              </a:solidFill>
              <a:latin typeface="Arial" pitchFamily="34" charset="0"/>
            </a:endParaRPr>
          </a:p>
        </p:txBody>
      </p:sp>
      <p:sp>
        <p:nvSpPr>
          <p:cNvPr id="38919" name="Text Box 5"/>
          <p:cNvSpPr txBox="1">
            <a:spLocks noChangeArrowheads="1"/>
          </p:cNvSpPr>
          <p:nvPr/>
        </p:nvSpPr>
        <p:spPr bwMode="auto">
          <a:xfrm>
            <a:off x="2086232" y="4572000"/>
            <a:ext cx="6248400" cy="91598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When we expand </a:t>
            </a:r>
            <a:r>
              <a:rPr lang="en-US" sz="1800" dirty="0" err="1">
                <a:solidFill>
                  <a:srgbClr val="000000"/>
                </a:solidFill>
                <a:latin typeface="Arial" pitchFamily="34" charset="0"/>
              </a:rPr>
              <a:t>Fagaras</a:t>
            </a:r>
            <a:r>
              <a:rPr lang="en-US" sz="1800" dirty="0">
                <a:solidFill>
                  <a:srgbClr val="000000"/>
                </a:solidFill>
                <a:latin typeface="Arial" pitchFamily="34" charset="0"/>
              </a:rPr>
              <a:t>, we find Bucharest, but we’re not done.  The algorithm doesn’t end until we “expand” the goal node – it has to be at the top of the Frontier queue.</a:t>
            </a:r>
          </a:p>
        </p:txBody>
      </p:sp>
    </p:spTree>
    <p:extLst>
      <p:ext uri="{BB962C8B-B14F-4D97-AF65-F5344CB8AC3E}">
        <p14:creationId xmlns:p14="http://schemas.microsoft.com/office/powerpoint/2010/main" val="157692923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59</a:t>
            </a:fld>
            <a:endParaRPr lang="en-US" altLang="en-US">
              <a:solidFill>
                <a:srgbClr val="000000"/>
              </a:solidFill>
            </a:endParaRPr>
          </a:p>
        </p:txBody>
      </p:sp>
      <p:pic>
        <p:nvPicPr>
          <p:cNvPr id="39941" name="Picture 3"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9942" name="Text Box 4"/>
          <p:cNvSpPr txBox="1">
            <a:spLocks noChangeArrowheads="1"/>
          </p:cNvSpPr>
          <p:nvPr/>
        </p:nvSpPr>
        <p:spPr bwMode="auto">
          <a:xfrm>
            <a:off x="152400" y="1219200"/>
            <a:ext cx="1447800" cy="307777"/>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p:txBody>
      </p:sp>
      <p:sp>
        <p:nvSpPr>
          <p:cNvPr id="39943" name="Text Box 5"/>
          <p:cNvSpPr txBox="1">
            <a:spLocks noChangeArrowheads="1"/>
          </p:cNvSpPr>
          <p:nvPr/>
        </p:nvSpPr>
        <p:spPr bwMode="auto">
          <a:xfrm>
            <a:off x="1890584" y="4114800"/>
            <a:ext cx="6186616" cy="147732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Note that we just found a better value for Bucharest! </a:t>
            </a:r>
          </a:p>
          <a:p>
            <a:pPr eaLnBrk="1" hangingPunct="1">
              <a:spcBef>
                <a:spcPct val="50000"/>
              </a:spcBef>
            </a:pPr>
            <a:r>
              <a:rPr lang="en-US" sz="1800" dirty="0">
                <a:solidFill>
                  <a:srgbClr val="000000"/>
                </a:solidFill>
                <a:latin typeface="Arial" pitchFamily="34" charset="0"/>
              </a:rPr>
              <a:t>Now we expand this better value for Bucharest since it’s at the top of the queue.</a:t>
            </a:r>
          </a:p>
          <a:p>
            <a:pPr eaLnBrk="1" hangingPunct="1">
              <a:spcBef>
                <a:spcPct val="50000"/>
              </a:spcBef>
            </a:pPr>
            <a:r>
              <a:rPr lang="en-US" sz="1800" dirty="0">
                <a:solidFill>
                  <a:srgbClr val="000000"/>
                </a:solidFill>
                <a:latin typeface="Arial" pitchFamily="34" charset="0"/>
              </a:rPr>
              <a:t> We’re done and we know the value found is optimal!</a:t>
            </a:r>
          </a:p>
        </p:txBody>
      </p:sp>
      <p:sp>
        <p:nvSpPr>
          <p:cNvPr id="39944" name="Text Box 4"/>
          <p:cNvSpPr txBox="1">
            <a:spLocks noChangeArrowheads="1"/>
          </p:cNvSpPr>
          <p:nvPr/>
        </p:nvSpPr>
        <p:spPr bwMode="auto">
          <a:xfrm>
            <a:off x="152400" y="1219200"/>
            <a:ext cx="2057400" cy="4508927"/>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FFC000"/>
                </a:solidFill>
                <a:latin typeface="Arial" pitchFamily="34" charset="0"/>
              </a:rPr>
              <a:t>Bucharest 418</a:t>
            </a:r>
            <a:endParaRPr lang="en-US" sz="1400" dirty="0">
              <a:solidFill>
                <a:srgbClr val="00B050"/>
              </a:solidFill>
              <a:latin typeface="Arial" pitchFamily="34" charset="0"/>
            </a:endParaRP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err="1">
                <a:solidFill>
                  <a:srgbClr val="FFC000"/>
                </a:solidFill>
                <a:latin typeface="Arial" pitchFamily="34" charset="0"/>
              </a:rPr>
              <a:t>Rimricu</a:t>
            </a:r>
            <a:r>
              <a:rPr lang="en-US" sz="1400" dirty="0">
                <a:solidFill>
                  <a:srgbClr val="FFC000"/>
                </a:solidFill>
                <a:latin typeface="Arial" pitchFamily="34" charset="0"/>
              </a:rPr>
              <a:t> </a:t>
            </a:r>
            <a:r>
              <a:rPr lang="en-US" sz="1400" dirty="0" err="1">
                <a:solidFill>
                  <a:srgbClr val="FFC000"/>
                </a:solidFill>
                <a:latin typeface="Arial" pitchFamily="34" charset="0"/>
              </a:rPr>
              <a:t>Vicea</a:t>
            </a:r>
            <a:r>
              <a:rPr lang="en-US" sz="1400" dirty="0">
                <a:solidFill>
                  <a:srgbClr val="FFC000"/>
                </a:solidFill>
                <a:latin typeface="Arial" pitchFamily="34" charset="0"/>
              </a:rPr>
              <a:t> 607</a:t>
            </a:r>
            <a:endParaRPr lang="en-US" sz="1400" dirty="0">
              <a:solidFill>
                <a:srgbClr val="7030A0"/>
              </a:solidFill>
              <a:latin typeface="Arial" pitchFamily="34" charset="0"/>
            </a:endParaRPr>
          </a:p>
          <a:p>
            <a:pPr eaLnBrk="1" hangingPunct="1">
              <a:spcBef>
                <a:spcPct val="50000"/>
              </a:spcBef>
            </a:pPr>
            <a:r>
              <a:rPr lang="en-US" sz="1400" dirty="0">
                <a:solidFill>
                  <a:srgbClr val="FFC000"/>
                </a:solidFill>
                <a:latin typeface="Arial" pitchFamily="34" charset="0"/>
              </a:rPr>
              <a:t>Craiova 615</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B050"/>
              </a:solidFill>
              <a:latin typeface="Arial" pitchFamily="34" charset="0"/>
            </a:endParaRPr>
          </a:p>
          <a:p>
            <a:pPr eaLnBrk="1" hangingPunct="1">
              <a:spcBef>
                <a:spcPct val="50000"/>
              </a:spcBef>
            </a:pPr>
            <a:endParaRPr lang="en-US" sz="1400" dirty="0">
              <a:solidFill>
                <a:srgbClr val="000000"/>
              </a:solidFill>
              <a:latin typeface="Arial" pitchFamily="34" charset="0"/>
            </a:endParaRPr>
          </a:p>
        </p:txBody>
      </p:sp>
    </p:spTree>
    <p:extLst>
      <p:ext uri="{BB962C8B-B14F-4D97-AF65-F5344CB8AC3E}">
        <p14:creationId xmlns:p14="http://schemas.microsoft.com/office/powerpoint/2010/main" val="50590816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6</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Review: Tree </a:t>
            </a:r>
            <a:r>
              <a:rPr lang="en-US" dirty="0"/>
              <a:t>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6</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138733605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sz="3200" i="1" dirty="0">
                <a:solidFill>
                  <a:srgbClr val="C00000"/>
                </a:solidFill>
              </a:rPr>
              <a:t>Informed Search</a:t>
            </a:r>
          </a:p>
          <a:p>
            <a:pPr>
              <a:lnSpc>
                <a:spcPct val="80000"/>
              </a:lnSpc>
              <a:spcAft>
                <a:spcPts val="600"/>
              </a:spcAft>
            </a:pPr>
            <a:r>
              <a:rPr lang="en-US" sz="2800" dirty="0"/>
              <a:t>Optimal informed search:  A*  </a:t>
            </a:r>
          </a:p>
          <a:p>
            <a:pPr>
              <a:lnSpc>
                <a:spcPct val="80000"/>
              </a:lnSpc>
              <a:spcAft>
                <a:spcPts val="600"/>
              </a:spcAft>
            </a:pPr>
            <a:r>
              <a:rPr lang="en-US" sz="2800" i="1" dirty="0">
                <a:solidFill>
                  <a:srgbClr val="FF0000"/>
                </a:solidFill>
              </a:rPr>
              <a:t>Creating good heuristic functions (AIMA 3.6)</a:t>
            </a:r>
          </a:p>
          <a:p>
            <a:pPr>
              <a:lnSpc>
                <a:spcPct val="80000"/>
              </a:lnSpc>
              <a:spcAft>
                <a:spcPts val="600"/>
              </a:spcAft>
            </a:pPr>
            <a:r>
              <a:rPr lang="en-US" sz="2800" dirty="0"/>
              <a:t>Hill Climbing</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spTree>
    <p:extLst>
      <p:ext uri="{BB962C8B-B14F-4D97-AF65-F5344CB8AC3E}">
        <p14:creationId xmlns:p14="http://schemas.microsoft.com/office/powerpoint/2010/main" val="14889488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Heuristic 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61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50901290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t>Example Admissible heuristics</a:t>
            </a:r>
          </a:p>
        </p:txBody>
      </p:sp>
      <p:sp>
        <p:nvSpPr>
          <p:cNvPr id="28677" name="Rectangle 3"/>
          <p:cNvSpPr>
            <a:spLocks noGrp="1" noChangeArrowheads="1"/>
          </p:cNvSpPr>
          <p:nvPr>
            <p:ph type="body" idx="1"/>
          </p:nvPr>
        </p:nvSpPr>
        <p:spPr/>
        <p:txBody>
          <a:bodyPr/>
          <a:lstStyle/>
          <a:p>
            <a:pPr>
              <a:lnSpc>
                <a:spcPct val="90000"/>
              </a:lnSpc>
              <a:buFont typeface="Symbol" pitchFamily="18" charset="2"/>
              <a:buNone/>
            </a:pPr>
            <a:r>
              <a:rPr lang="en-US" dirty="0"/>
              <a:t>For the 8-puzzle:</a:t>
            </a:r>
          </a:p>
          <a:p>
            <a:pPr>
              <a:lnSpc>
                <a:spcPct val="90000"/>
              </a:lnSpc>
            </a:pPr>
            <a:r>
              <a:rPr lang="en-US" i="1" dirty="0"/>
              <a:t>h</a:t>
            </a:r>
            <a:r>
              <a:rPr lang="en-US" i="1" baseline="-25000" dirty="0"/>
              <a:t>oop</a:t>
            </a:r>
            <a:r>
              <a:rPr lang="en-US" i="1" dirty="0"/>
              <a:t>(n) </a:t>
            </a:r>
            <a:r>
              <a:rPr lang="en-US" dirty="0"/>
              <a:t>= number of out of place tiles</a:t>
            </a:r>
          </a:p>
          <a:p>
            <a:pPr>
              <a:lnSpc>
                <a:spcPct val="90000"/>
              </a:lnSpc>
            </a:pPr>
            <a:endParaRPr lang="en-US" dirty="0"/>
          </a:p>
          <a:p>
            <a:pPr>
              <a:lnSpc>
                <a:spcPct val="90000"/>
              </a:lnSpc>
            </a:pPr>
            <a:r>
              <a:rPr lang="en-US" i="1" dirty="0" err="1"/>
              <a:t>h</a:t>
            </a:r>
            <a:r>
              <a:rPr lang="en-US" i="1" baseline="-25000" dirty="0" err="1"/>
              <a:t>md</a:t>
            </a:r>
            <a:r>
              <a:rPr lang="en-US" i="1" dirty="0"/>
              <a:t>(n) </a:t>
            </a:r>
            <a:r>
              <a:rPr lang="en-US" dirty="0"/>
              <a:t>= total Manhattan distance (i.e., # of moves from desired location of each tile)</a:t>
            </a:r>
          </a:p>
          <a:p>
            <a:pPr>
              <a:lnSpc>
                <a:spcPct val="90000"/>
              </a:lnSpc>
              <a:buFont typeface="Symbol" pitchFamily="18" charset="2"/>
              <a:buNone/>
            </a:pPr>
            <a:endParaRPr lang="en-US" dirty="0"/>
          </a:p>
          <a:p>
            <a:pPr>
              <a:lnSpc>
                <a:spcPct val="90000"/>
              </a:lnSpc>
              <a:buFont typeface="Symbol" pitchFamily="18" charset="2"/>
              <a:buNone/>
            </a:pPr>
            <a:endParaRPr lang="en-US" sz="3600" dirty="0"/>
          </a:p>
          <a:p>
            <a:pPr>
              <a:lnSpc>
                <a:spcPct val="90000"/>
              </a:lnSpc>
              <a:buFont typeface="Symbol" pitchFamily="18" charset="2"/>
              <a:buNone/>
            </a:pPr>
            <a:endParaRPr lang="en-US" sz="3600" dirty="0"/>
          </a:p>
          <a:p>
            <a:pPr>
              <a:lnSpc>
                <a:spcPct val="90000"/>
              </a:lnSpc>
            </a:pPr>
            <a:r>
              <a:rPr lang="en-US" sz="2800" dirty="0">
                <a:solidFill>
                  <a:srgbClr val="CC0099"/>
                </a:solidFill>
              </a:rPr>
              <a:t>h</a:t>
            </a:r>
            <a:r>
              <a:rPr lang="en-US" sz="2800" baseline="-25000" dirty="0">
                <a:solidFill>
                  <a:srgbClr val="CC0099"/>
                </a:solidFill>
              </a:rPr>
              <a:t>oop</a:t>
            </a:r>
            <a:r>
              <a:rPr lang="en-US" sz="2800" dirty="0">
                <a:solidFill>
                  <a:srgbClr val="CC0099"/>
                </a:solidFill>
              </a:rPr>
              <a:t>(S) = </a:t>
            </a:r>
            <a:r>
              <a:rPr lang="en-US" sz="2800" dirty="0"/>
              <a:t>8</a:t>
            </a:r>
            <a:endParaRPr lang="en-US" sz="2800" dirty="0">
              <a:solidFill>
                <a:srgbClr val="CC0099"/>
              </a:solidFill>
            </a:endParaRPr>
          </a:p>
          <a:p>
            <a:pPr>
              <a:lnSpc>
                <a:spcPct val="90000"/>
              </a:lnSpc>
            </a:pPr>
            <a:r>
              <a:rPr lang="en-US" sz="2800" dirty="0" err="1">
                <a:solidFill>
                  <a:srgbClr val="CC0099"/>
                </a:solidFill>
              </a:rPr>
              <a:t>h</a:t>
            </a:r>
            <a:r>
              <a:rPr lang="en-US" sz="2800" baseline="-25000" dirty="0" err="1">
                <a:solidFill>
                  <a:srgbClr val="CC0099"/>
                </a:solidFill>
              </a:rPr>
              <a:t>md</a:t>
            </a:r>
            <a:r>
              <a:rPr lang="en-US" sz="2800" dirty="0">
                <a:solidFill>
                  <a:srgbClr val="CC0099"/>
                </a:solidFill>
              </a:rPr>
              <a:t>(S) = </a:t>
            </a:r>
            <a:r>
              <a:rPr lang="en-US" sz="2800" dirty="0"/>
              <a:t>3+1+2+2+2+3+3+2 = 18</a:t>
            </a:r>
            <a:r>
              <a:rPr lang="en-US" dirty="0"/>
              <a:t> </a:t>
            </a:r>
          </a:p>
        </p:txBody>
      </p:sp>
      <p:pic>
        <p:nvPicPr>
          <p:cNvPr id="28678" name="Picture 4" descr="8pu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748" y="32766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62</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231250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a:t>Relaxed problems</a:t>
            </a:r>
          </a:p>
        </p:txBody>
      </p:sp>
      <p:sp>
        <p:nvSpPr>
          <p:cNvPr id="439299" name="Rectangle 3"/>
          <p:cNvSpPr>
            <a:spLocks noGrp="1" noChangeArrowheads="1"/>
          </p:cNvSpPr>
          <p:nvPr>
            <p:ph type="body" idx="1"/>
          </p:nvPr>
        </p:nvSpPr>
        <p:spPr/>
        <p:txBody>
          <a:bodyPr/>
          <a:lstStyle/>
          <a:p>
            <a:pPr>
              <a:lnSpc>
                <a:spcPct val="90000"/>
              </a:lnSpc>
              <a:spcBef>
                <a:spcPct val="40000"/>
              </a:spcBef>
              <a:defRPr/>
            </a:pPr>
            <a:r>
              <a:rPr lang="en-US" dirty="0"/>
              <a:t>A problem with fewer restrictions on the actions than the original is called a </a:t>
            </a:r>
            <a:r>
              <a:rPr lang="en-US" i="1" dirty="0">
                <a:solidFill>
                  <a:schemeClr val="accent2"/>
                </a:solidFill>
              </a:rPr>
              <a:t>relaxed problem</a:t>
            </a:r>
          </a:p>
          <a:p>
            <a:pPr>
              <a:lnSpc>
                <a:spcPct val="90000"/>
              </a:lnSpc>
              <a:spcBef>
                <a:spcPct val="40000"/>
              </a:spcBef>
              <a:defRPr/>
            </a:pPr>
            <a:r>
              <a:rPr lang="en-US" i="1" dirty="0">
                <a:solidFill>
                  <a:schemeClr val="accent2"/>
                </a:solidFill>
                <a:effectLst>
                  <a:outerShdw blurRad="38100" dist="38100" dir="2700000" algn="tl">
                    <a:srgbClr val="000000">
                      <a:alpha val="43137"/>
                    </a:srgbClr>
                  </a:outerShdw>
                </a:effectLst>
              </a:rPr>
              <a:t>The cost of an optimal solution to a relaxed problem is an admissible heuristic for the original problem</a:t>
            </a:r>
          </a:p>
          <a:p>
            <a:pPr>
              <a:lnSpc>
                <a:spcPct val="90000"/>
              </a:lnSpc>
              <a:spcBef>
                <a:spcPct val="40000"/>
              </a:spcBef>
              <a:defRPr/>
            </a:pPr>
            <a:r>
              <a:rPr lang="en-US" dirty="0"/>
              <a:t>If the rules of the 8-puzzle are relaxed so that a tile can move </a:t>
            </a:r>
            <a:r>
              <a:rPr lang="en-US" i="1" dirty="0">
                <a:solidFill>
                  <a:schemeClr val="accent2"/>
                </a:solidFill>
              </a:rPr>
              <a:t>anywhere</a:t>
            </a:r>
            <a:r>
              <a:rPr lang="en-US" dirty="0"/>
              <a:t>, then </a:t>
            </a:r>
            <a:r>
              <a:rPr lang="en-US" i="1" dirty="0"/>
              <a:t>h</a:t>
            </a:r>
            <a:r>
              <a:rPr lang="en-US" i="1" baseline="-25000" dirty="0"/>
              <a:t>oop</a:t>
            </a:r>
            <a:r>
              <a:rPr lang="en-US" i="1" dirty="0"/>
              <a:t>(n) </a:t>
            </a:r>
            <a:r>
              <a:rPr lang="en-US" dirty="0"/>
              <a:t>gives the shortest solution</a:t>
            </a:r>
          </a:p>
          <a:p>
            <a:pPr>
              <a:lnSpc>
                <a:spcPct val="90000"/>
              </a:lnSpc>
              <a:spcBef>
                <a:spcPct val="40000"/>
              </a:spcBef>
              <a:defRPr/>
            </a:pPr>
            <a:r>
              <a:rPr lang="en-US" dirty="0"/>
              <a:t>If the rules are relaxed so that a tile can move to </a:t>
            </a:r>
            <a:r>
              <a:rPr lang="en-US" i="1" dirty="0">
                <a:solidFill>
                  <a:schemeClr val="accent2"/>
                </a:solidFill>
              </a:rPr>
              <a:t>any adjacent square, </a:t>
            </a:r>
            <a:r>
              <a:rPr lang="en-US" dirty="0"/>
              <a:t>then </a:t>
            </a:r>
            <a:r>
              <a:rPr lang="en-US" i="1" dirty="0" err="1"/>
              <a:t>h</a:t>
            </a:r>
            <a:r>
              <a:rPr lang="en-US" i="1" baseline="-25000" dirty="0" err="1"/>
              <a:t>md</a:t>
            </a:r>
            <a:r>
              <a:rPr lang="en-US" i="1" dirty="0"/>
              <a:t>(n) </a:t>
            </a:r>
            <a:r>
              <a:rPr lang="en-US" dirty="0"/>
              <a:t>gives the shortest solution</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63</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6774751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t>Defining Heuristics: </a:t>
            </a:r>
            <a:r>
              <a:rPr lang="en-US" i="1"/>
              <a:t>h(n)</a:t>
            </a:r>
          </a:p>
        </p:txBody>
      </p:sp>
      <p:sp>
        <p:nvSpPr>
          <p:cNvPr id="432131" name="Rectangle 3"/>
          <p:cNvSpPr>
            <a:spLocks noGrp="1" noChangeArrowheads="1"/>
          </p:cNvSpPr>
          <p:nvPr>
            <p:ph type="body" idx="1"/>
          </p:nvPr>
        </p:nvSpPr>
        <p:spPr>
          <a:xfrm>
            <a:off x="685800" y="1295400"/>
            <a:ext cx="8153400" cy="4572000"/>
          </a:xfrm>
        </p:spPr>
        <p:txBody>
          <a:bodyPr/>
          <a:lstStyle/>
          <a:p>
            <a:r>
              <a:rPr lang="en-US"/>
              <a:t>Cost of an exact solution to a </a:t>
            </a:r>
            <a:r>
              <a:rPr lang="en-US" i="1">
                <a:solidFill>
                  <a:schemeClr val="accent2"/>
                </a:solidFill>
              </a:rPr>
              <a:t>relaxed</a:t>
            </a:r>
            <a:r>
              <a:rPr lang="en-US"/>
              <a:t> problem (fewer restrictions on operator) </a:t>
            </a:r>
          </a:p>
          <a:p>
            <a:endParaRPr lang="en-US"/>
          </a:p>
          <a:p>
            <a:r>
              <a:rPr lang="en-US"/>
              <a:t>Constraints on </a:t>
            </a:r>
            <a:r>
              <a:rPr lang="en-US" i="1">
                <a:solidFill>
                  <a:schemeClr val="accent2"/>
                </a:solidFill>
              </a:rPr>
              <a:t>Full </a:t>
            </a:r>
            <a:r>
              <a:rPr lang="en-US"/>
              <a:t>Problem:</a:t>
            </a:r>
          </a:p>
          <a:p>
            <a:pPr lvl="1">
              <a:buFontTx/>
              <a:buNone/>
            </a:pPr>
            <a:r>
              <a:rPr lang="en-US"/>
              <a:t>A tile can move from square A to square B </a:t>
            </a:r>
            <a:r>
              <a:rPr lang="en-US" i="1"/>
              <a:t>if</a:t>
            </a:r>
            <a:r>
              <a:rPr lang="en-US"/>
              <a:t> </a:t>
            </a:r>
            <a:r>
              <a:rPr lang="en-US">
                <a:solidFill>
                  <a:schemeClr val="accent2"/>
                </a:solidFill>
              </a:rPr>
              <a:t>A is adjacent to B</a:t>
            </a:r>
            <a:r>
              <a:rPr lang="en-US"/>
              <a:t> </a:t>
            </a:r>
            <a:r>
              <a:rPr lang="en-US" i="1"/>
              <a:t>and </a:t>
            </a:r>
            <a:r>
              <a:rPr lang="en-US">
                <a:solidFill>
                  <a:srgbClr val="FF0000"/>
                </a:solidFill>
              </a:rPr>
              <a:t>B is blank</a:t>
            </a:r>
            <a:r>
              <a:rPr lang="en-US"/>
              <a:t>.</a:t>
            </a:r>
          </a:p>
          <a:p>
            <a:pPr lvl="1"/>
            <a:r>
              <a:rPr lang="en-US"/>
              <a:t>Constraints on </a:t>
            </a:r>
            <a:r>
              <a:rPr lang="en-US" i="1">
                <a:solidFill>
                  <a:schemeClr val="accent2"/>
                </a:solidFill>
              </a:rPr>
              <a:t>relaxed </a:t>
            </a:r>
            <a:r>
              <a:rPr lang="en-US"/>
              <a:t>problems:</a:t>
            </a:r>
          </a:p>
          <a:p>
            <a:pPr lvl="2"/>
            <a:r>
              <a:rPr lang="en-US"/>
              <a:t>A tile can move from square A to square B </a:t>
            </a:r>
            <a:r>
              <a:rPr lang="en-US" i="1"/>
              <a:t>if</a:t>
            </a:r>
            <a:r>
              <a:rPr lang="en-US"/>
              <a:t> </a:t>
            </a:r>
            <a:r>
              <a:rPr lang="en-US">
                <a:solidFill>
                  <a:schemeClr val="accent2"/>
                </a:solidFill>
              </a:rPr>
              <a:t>A is adjacent to B</a:t>
            </a:r>
            <a:r>
              <a:rPr lang="en-US"/>
              <a:t>. (h</a:t>
            </a:r>
            <a:r>
              <a:rPr lang="en-US" baseline="-25000"/>
              <a:t>md</a:t>
            </a:r>
            <a:r>
              <a:rPr lang="en-US"/>
              <a:t>)</a:t>
            </a:r>
          </a:p>
          <a:p>
            <a:pPr lvl="2"/>
            <a:r>
              <a:rPr lang="en-US"/>
              <a:t>A tile can move from square A to square B </a:t>
            </a:r>
            <a:r>
              <a:rPr lang="en-US" i="1"/>
              <a:t>if </a:t>
            </a:r>
            <a:r>
              <a:rPr lang="en-US">
                <a:solidFill>
                  <a:srgbClr val="FF0000"/>
                </a:solidFill>
              </a:rPr>
              <a:t>B is blank</a:t>
            </a:r>
            <a:r>
              <a:rPr lang="en-US"/>
              <a:t>. </a:t>
            </a:r>
          </a:p>
          <a:p>
            <a:pPr lvl="2"/>
            <a:r>
              <a:rPr lang="en-US"/>
              <a:t>A tile can move from square A to square B. (h</a:t>
            </a:r>
            <a:r>
              <a:rPr lang="en-US" baseline="-25000"/>
              <a:t>oop</a:t>
            </a:r>
            <a:r>
              <a:rPr lang="en-US"/>
              <a:t>)</a:t>
            </a:r>
          </a:p>
          <a:p>
            <a:pPr lvl="1"/>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64</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91215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32131">
                                            <p:txEl>
                                              <p:pRg st="2" end="2"/>
                                            </p:txEl>
                                          </p:spTgt>
                                        </p:tgtEl>
                                        <p:attrNameLst>
                                          <p:attrName>style.visibility</p:attrName>
                                        </p:attrNameLst>
                                      </p:cBhvr>
                                      <p:to>
                                        <p:strVal val="visible"/>
                                      </p:to>
                                    </p:set>
                                    <p:animEffect transition="in" filter="fade">
                                      <p:cBhvr>
                                        <p:cTn id="7" dur="2000"/>
                                        <p:tgtEl>
                                          <p:spTgt spid="43213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2131">
                                            <p:txEl>
                                              <p:pRg st="3" end="3"/>
                                            </p:txEl>
                                          </p:spTgt>
                                        </p:tgtEl>
                                        <p:attrNameLst>
                                          <p:attrName>style.visibility</p:attrName>
                                        </p:attrNameLst>
                                      </p:cBhvr>
                                      <p:to>
                                        <p:strVal val="visible"/>
                                      </p:to>
                                    </p:set>
                                    <p:animEffect transition="in" filter="fade">
                                      <p:cBhvr>
                                        <p:cTn id="10" dur="2000"/>
                                        <p:tgtEl>
                                          <p:spTgt spid="43213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32131">
                                            <p:txEl>
                                              <p:pRg st="4" end="4"/>
                                            </p:txEl>
                                          </p:spTgt>
                                        </p:tgtEl>
                                        <p:attrNameLst>
                                          <p:attrName>style.visibility</p:attrName>
                                        </p:attrNameLst>
                                      </p:cBhvr>
                                      <p:to>
                                        <p:strVal val="visible"/>
                                      </p:to>
                                    </p:set>
                                    <p:animEffect transition="in" filter="fade">
                                      <p:cBhvr>
                                        <p:cTn id="15" dur="2000"/>
                                        <p:tgtEl>
                                          <p:spTgt spid="43213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2131">
                                            <p:txEl>
                                              <p:pRg st="5" end="5"/>
                                            </p:txEl>
                                          </p:spTgt>
                                        </p:tgtEl>
                                        <p:attrNameLst>
                                          <p:attrName>style.visibility</p:attrName>
                                        </p:attrNameLst>
                                      </p:cBhvr>
                                      <p:to>
                                        <p:strVal val="visible"/>
                                      </p:to>
                                    </p:set>
                                    <p:animEffect transition="in" filter="fade">
                                      <p:cBhvr>
                                        <p:cTn id="18" dur="2000"/>
                                        <p:tgtEl>
                                          <p:spTgt spid="43213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32131">
                                            <p:txEl>
                                              <p:pRg st="6" end="6"/>
                                            </p:txEl>
                                          </p:spTgt>
                                        </p:tgtEl>
                                        <p:attrNameLst>
                                          <p:attrName>style.visibility</p:attrName>
                                        </p:attrNameLst>
                                      </p:cBhvr>
                                      <p:to>
                                        <p:strVal val="visible"/>
                                      </p:to>
                                    </p:set>
                                    <p:animEffect transition="in" filter="fade">
                                      <p:cBhvr>
                                        <p:cTn id="21" dur="2000"/>
                                        <p:tgtEl>
                                          <p:spTgt spid="43213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32131">
                                            <p:txEl>
                                              <p:pRg st="7" end="7"/>
                                            </p:txEl>
                                          </p:spTgt>
                                        </p:tgtEl>
                                        <p:attrNameLst>
                                          <p:attrName>style.visibility</p:attrName>
                                        </p:attrNameLst>
                                      </p:cBhvr>
                                      <p:to>
                                        <p:strVal val="visible"/>
                                      </p:to>
                                    </p:set>
                                    <p:animEffect transition="in" filter="fade">
                                      <p:cBhvr>
                                        <p:cTn id="24" dur="2000"/>
                                        <p:tgtEl>
                                          <p:spTgt spid="432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685800" y="609600"/>
            <a:ext cx="8229600" cy="457200"/>
          </a:xfrm>
        </p:spPr>
        <p:txBody>
          <a:bodyPr/>
          <a:lstStyle/>
          <a:p>
            <a:r>
              <a:rPr lang="en-US" dirty="0"/>
              <a:t>Dominance: A metric on </a:t>
            </a:r>
            <a:r>
              <a:rPr lang="en-US" i="1" dirty="0"/>
              <a:t>better </a:t>
            </a:r>
            <a:r>
              <a:rPr lang="en-US" dirty="0"/>
              <a:t>heuristics</a:t>
            </a:r>
          </a:p>
        </p:txBody>
      </p:sp>
      <p:sp>
        <p:nvSpPr>
          <p:cNvPr id="31749" name="Rectangle 3"/>
          <p:cNvSpPr>
            <a:spLocks noGrp="1" noChangeArrowheads="1"/>
          </p:cNvSpPr>
          <p:nvPr>
            <p:ph type="body" idx="1"/>
          </p:nvPr>
        </p:nvSpPr>
        <p:spPr>
          <a:xfrm>
            <a:off x="685800" y="1295400"/>
            <a:ext cx="7772400" cy="4953000"/>
          </a:xfrm>
        </p:spPr>
        <p:txBody>
          <a:bodyPr/>
          <a:lstStyle/>
          <a:p>
            <a:pPr>
              <a:lnSpc>
                <a:spcPct val="80000"/>
              </a:lnSpc>
            </a:pPr>
            <a:r>
              <a:rPr lang="en-US"/>
              <a:t>If </a:t>
            </a:r>
            <a:r>
              <a:rPr lang="en-US" sz="2800" i="1">
                <a:solidFill>
                  <a:schemeClr val="accent2"/>
                </a:solidFill>
                <a:latin typeface="Times New Roman" pitchFamily="18" charset="0"/>
              </a:rPr>
              <a:t>h</a:t>
            </a:r>
            <a:r>
              <a:rPr lang="en-US" sz="2800" i="1" baseline="-25000">
                <a:solidFill>
                  <a:schemeClr val="accent2"/>
                </a:solidFill>
                <a:latin typeface="Times New Roman" pitchFamily="18" charset="0"/>
              </a:rPr>
              <a:t>2</a:t>
            </a:r>
            <a:r>
              <a:rPr lang="en-US" sz="2800" i="1">
                <a:solidFill>
                  <a:schemeClr val="accent2"/>
                </a:solidFill>
                <a:latin typeface="Times New Roman" pitchFamily="18" charset="0"/>
              </a:rPr>
              <a:t>(n) </a:t>
            </a:r>
            <a:r>
              <a:rPr lang="en-US" sz="2800" i="1">
                <a:solidFill>
                  <a:schemeClr val="accent2"/>
                </a:solidFill>
                <a:latin typeface="Times New Roman" pitchFamily="18" charset="0"/>
                <a:cs typeface="Arial" pitchFamily="34" charset="0"/>
              </a:rPr>
              <a:t>≥</a:t>
            </a:r>
            <a:r>
              <a:rPr lang="en-US" sz="2800" i="1">
                <a:solidFill>
                  <a:schemeClr val="accent2"/>
                </a:solidFill>
                <a:latin typeface="Times New Roman" pitchFamily="18" charset="0"/>
              </a:rPr>
              <a:t> h</a:t>
            </a:r>
            <a:r>
              <a:rPr lang="en-US" sz="2800" i="1" baseline="-25000">
                <a:solidFill>
                  <a:schemeClr val="accent2"/>
                </a:solidFill>
                <a:latin typeface="Times New Roman" pitchFamily="18" charset="0"/>
              </a:rPr>
              <a:t>1</a:t>
            </a:r>
            <a:r>
              <a:rPr lang="en-US" sz="2800" i="1">
                <a:solidFill>
                  <a:schemeClr val="accent2"/>
                </a:solidFill>
                <a:latin typeface="Times New Roman" pitchFamily="18" charset="0"/>
              </a:rPr>
              <a:t>(n)</a:t>
            </a:r>
            <a:r>
              <a:rPr lang="en-US" i="1">
                <a:solidFill>
                  <a:schemeClr val="accent2"/>
                </a:solidFill>
              </a:rPr>
              <a:t> </a:t>
            </a:r>
            <a:r>
              <a:rPr lang="en-US"/>
              <a:t>for all </a:t>
            </a:r>
            <a:r>
              <a:rPr lang="en-US" i="1"/>
              <a:t>n</a:t>
            </a:r>
            <a:r>
              <a:rPr lang="en-US"/>
              <a:t> (both admissible)</a:t>
            </a:r>
          </a:p>
          <a:p>
            <a:pPr lvl="1">
              <a:lnSpc>
                <a:spcPct val="80000"/>
              </a:lnSpc>
            </a:pPr>
            <a:r>
              <a:rPr lang="en-US" sz="2400"/>
              <a:t>then </a:t>
            </a:r>
            <a:r>
              <a:rPr lang="en-US" sz="2400" i="1"/>
              <a:t>h</a:t>
            </a:r>
            <a:r>
              <a:rPr lang="en-US" sz="2400" i="1" baseline="-25000"/>
              <a:t>2</a:t>
            </a:r>
            <a:r>
              <a:rPr lang="en-US" sz="2400" i="1"/>
              <a:t> </a:t>
            </a:r>
            <a:r>
              <a:rPr lang="en-US" sz="2400" i="1">
                <a:solidFill>
                  <a:schemeClr val="accent2"/>
                </a:solidFill>
              </a:rPr>
              <a:t>dominates </a:t>
            </a:r>
            <a:r>
              <a:rPr lang="en-US" sz="2400" i="1"/>
              <a:t>h</a:t>
            </a:r>
            <a:r>
              <a:rPr lang="en-US" sz="2400" i="1" baseline="-25000"/>
              <a:t>1</a:t>
            </a:r>
            <a:r>
              <a:rPr lang="en-US" sz="2400" i="1"/>
              <a:t> </a:t>
            </a:r>
          </a:p>
          <a:p>
            <a:pPr>
              <a:lnSpc>
                <a:spcPct val="80000"/>
              </a:lnSpc>
            </a:pPr>
            <a:r>
              <a:rPr lang="en-US" sz="2800"/>
              <a:t>So </a:t>
            </a:r>
            <a:r>
              <a:rPr lang="en-US" sz="2800" i="1"/>
              <a:t>h</a:t>
            </a:r>
            <a:r>
              <a:rPr lang="en-US" sz="2800" i="1" baseline="-25000"/>
              <a:t>2</a:t>
            </a:r>
            <a:r>
              <a:rPr lang="en-US" sz="2800" i="1"/>
              <a:t> </a:t>
            </a:r>
            <a:r>
              <a:rPr lang="en-US" sz="2800"/>
              <a:t>is optimistic, but more accurate than </a:t>
            </a:r>
            <a:r>
              <a:rPr lang="en-US" sz="2800" i="1"/>
              <a:t>h</a:t>
            </a:r>
            <a:r>
              <a:rPr lang="en-US" sz="2800" i="1" baseline="-25000"/>
              <a:t>1</a:t>
            </a:r>
            <a:endParaRPr lang="en-US" sz="2800"/>
          </a:p>
          <a:p>
            <a:pPr lvl="1">
              <a:lnSpc>
                <a:spcPct val="80000"/>
              </a:lnSpc>
            </a:pP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2</a:t>
            </a:r>
            <a:r>
              <a:rPr lang="en-US" sz="2400" i="1"/>
              <a:t> </a:t>
            </a:r>
            <a:r>
              <a:rPr lang="en-US" sz="2400"/>
              <a:t>is therefore better for search</a:t>
            </a:r>
          </a:p>
          <a:p>
            <a:pPr lvl="1">
              <a:lnSpc>
                <a:spcPct val="80000"/>
              </a:lnSpc>
            </a:pPr>
            <a:r>
              <a:rPr lang="en-US" sz="2400"/>
              <a:t>Notice: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md</a:t>
            </a:r>
            <a:r>
              <a:rPr lang="en-US" sz="2400" baseline="-25000"/>
              <a:t> </a:t>
            </a:r>
            <a:r>
              <a:rPr lang="en-US" sz="2400"/>
              <a:t> dominates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oop</a:t>
            </a:r>
          </a:p>
          <a:p>
            <a:pPr>
              <a:lnSpc>
                <a:spcPct val="80000"/>
              </a:lnSpc>
            </a:pPr>
            <a:endParaRPr lang="en-US" sz="2800"/>
          </a:p>
          <a:p>
            <a:pPr>
              <a:lnSpc>
                <a:spcPct val="80000"/>
              </a:lnSpc>
            </a:pPr>
            <a:r>
              <a:rPr lang="en-US"/>
              <a:t>Typical search costs (average number of nodes expanded):</a:t>
            </a:r>
          </a:p>
          <a:p>
            <a:pPr lvl="1">
              <a:lnSpc>
                <a:spcPct val="80000"/>
              </a:lnSpc>
            </a:pPr>
            <a:r>
              <a:rPr lang="en-US" i="1"/>
              <a:t>d=12	</a:t>
            </a:r>
            <a:r>
              <a:rPr lang="en-US"/>
              <a:t>Iterative Deepening Search  = 3,644,035 nodes</a:t>
            </a:r>
            <a:br>
              <a:rPr lang="en-US"/>
            </a:br>
            <a:r>
              <a:rPr lang="en-US"/>
              <a:t>	A</a:t>
            </a:r>
            <a:r>
              <a:rPr lang="en-US" baseline="30000"/>
              <a:t>*</a:t>
            </a:r>
            <a:r>
              <a:rPr lang="en-US"/>
              <a:t>(h</a:t>
            </a:r>
            <a:r>
              <a:rPr lang="en-US" baseline="-25000"/>
              <a:t>oop</a:t>
            </a:r>
            <a:r>
              <a:rPr lang="en-US"/>
              <a:t>) = 227 nodes </a:t>
            </a:r>
            <a:br>
              <a:rPr lang="en-US"/>
            </a:br>
            <a:r>
              <a:rPr lang="en-US"/>
              <a:t>	A</a:t>
            </a:r>
            <a:r>
              <a:rPr lang="en-US" baseline="30000"/>
              <a:t>*</a:t>
            </a:r>
            <a:r>
              <a:rPr lang="en-US"/>
              <a:t>(h</a:t>
            </a:r>
            <a:r>
              <a:rPr lang="en-US" baseline="-25000"/>
              <a:t>md</a:t>
            </a:r>
            <a:r>
              <a:rPr lang="en-US"/>
              <a:t>) = 73 nodes </a:t>
            </a:r>
          </a:p>
          <a:p>
            <a:pPr lvl="1">
              <a:lnSpc>
                <a:spcPct val="80000"/>
              </a:lnSpc>
            </a:pPr>
            <a:r>
              <a:rPr lang="en-US" i="1"/>
              <a:t>d=24 	</a:t>
            </a:r>
            <a:r>
              <a:rPr lang="en-US"/>
              <a:t>IDS = too many nodes</a:t>
            </a:r>
            <a:br>
              <a:rPr lang="en-US"/>
            </a:br>
            <a:r>
              <a:rPr lang="en-US"/>
              <a:t>	A</a:t>
            </a:r>
            <a:r>
              <a:rPr lang="en-US" baseline="30000"/>
              <a:t>*</a:t>
            </a:r>
            <a:r>
              <a:rPr lang="en-US"/>
              <a:t>(h</a:t>
            </a:r>
            <a:r>
              <a:rPr lang="en-US" baseline="-25000"/>
              <a:t>oop</a:t>
            </a:r>
            <a:r>
              <a:rPr lang="en-US"/>
              <a:t>) = 39,135 nodes </a:t>
            </a:r>
            <a:br>
              <a:rPr lang="en-US"/>
            </a:br>
            <a:r>
              <a:rPr lang="en-US"/>
              <a:t>	A</a:t>
            </a:r>
            <a:r>
              <a:rPr lang="en-US" baseline="30000"/>
              <a:t>*</a:t>
            </a:r>
            <a:r>
              <a:rPr lang="en-US"/>
              <a:t>(h</a:t>
            </a:r>
            <a:r>
              <a:rPr lang="en-US" baseline="-25000"/>
              <a:t>md</a:t>
            </a:r>
            <a:r>
              <a:rPr lang="en-US"/>
              <a:t>) = 1,641 nodes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65</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4939985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73FD53-08E4-442C-93EB-771D96D88D12}"/>
              </a:ext>
            </a:extLst>
          </p:cNvPr>
          <p:cNvSpPr>
            <a:spLocks noGrp="1"/>
          </p:cNvSpPr>
          <p:nvPr>
            <p:ph type="title"/>
          </p:nvPr>
        </p:nvSpPr>
        <p:spPr>
          <a:xfrm>
            <a:off x="533400" y="609600"/>
            <a:ext cx="8229600" cy="457200"/>
          </a:xfrm>
        </p:spPr>
        <p:txBody>
          <a:bodyPr/>
          <a:lstStyle/>
          <a:p>
            <a:r>
              <a:rPr lang="en-US" dirty="0"/>
              <a:t>The best and worst admissible heuristics</a:t>
            </a:r>
          </a:p>
        </p:txBody>
      </p:sp>
      <p:sp>
        <p:nvSpPr>
          <p:cNvPr id="3" name="Content Placeholder 2">
            <a:extLst>
              <a:ext uri="{FF2B5EF4-FFF2-40B4-BE49-F238E27FC236}">
                <a16:creationId xmlns="" xmlns:a16="http://schemas.microsoft.com/office/drawing/2014/main" id="{8F96509B-98FB-47CD-9079-2578041EBA78}"/>
              </a:ext>
            </a:extLst>
          </p:cNvPr>
          <p:cNvSpPr>
            <a:spLocks noGrp="1"/>
          </p:cNvSpPr>
          <p:nvPr>
            <p:ph idx="1"/>
          </p:nvPr>
        </p:nvSpPr>
        <p:spPr/>
        <p:txBody>
          <a:bodyPr/>
          <a:lstStyle/>
          <a:p>
            <a:pPr marL="0" indent="0">
              <a:buNone/>
            </a:pPr>
            <a:r>
              <a:rPr lang="en-US" dirty="0"/>
              <a:t>h*(n)  -  the (unachievable) Oracle heuristic</a:t>
            </a:r>
          </a:p>
          <a:p>
            <a:pPr lvl="1"/>
            <a:r>
              <a:rPr lang="en-US" dirty="0"/>
              <a:t>h*(n) = the true distance from the root to n</a:t>
            </a:r>
          </a:p>
          <a:p>
            <a:pPr lvl="1"/>
            <a:endParaRPr lang="en-US" dirty="0"/>
          </a:p>
          <a:p>
            <a:pPr marL="0" indent="0">
              <a:buNone/>
            </a:pPr>
            <a:r>
              <a:rPr lang="en-US" dirty="0" err="1"/>
              <a:t>h</a:t>
            </a:r>
            <a:r>
              <a:rPr lang="en-US" baseline="-25000" dirty="0" err="1"/>
              <a:t>we’re</a:t>
            </a:r>
            <a:r>
              <a:rPr lang="en-US" baseline="-25000" dirty="0"/>
              <a:t> here already</a:t>
            </a:r>
            <a:r>
              <a:rPr lang="en-US" dirty="0"/>
              <a:t>(n)= </a:t>
            </a:r>
            <a:r>
              <a:rPr lang="en-US" dirty="0" err="1"/>
              <a:t>h</a:t>
            </a:r>
            <a:r>
              <a:rPr lang="en-US" baseline="-25000" dirty="0" err="1"/>
              <a:t>teleportation</a:t>
            </a:r>
            <a:r>
              <a:rPr lang="en-US" dirty="0"/>
              <a:t>(n)=0</a:t>
            </a:r>
          </a:p>
          <a:p>
            <a:endParaRPr lang="en-US" dirty="0"/>
          </a:p>
          <a:p>
            <a:r>
              <a:rPr lang="en-US" dirty="0"/>
              <a:t>Admissible:  both yes!!!</a:t>
            </a:r>
          </a:p>
          <a:p>
            <a:r>
              <a:rPr lang="en-US" dirty="0"/>
              <a:t>h*(n) </a:t>
            </a:r>
            <a:r>
              <a:rPr lang="en-US" i="1" dirty="0"/>
              <a:t>dominates all other heuristics</a:t>
            </a:r>
          </a:p>
          <a:p>
            <a:r>
              <a:rPr lang="en-US" dirty="0" err="1"/>
              <a:t>h</a:t>
            </a:r>
            <a:r>
              <a:rPr lang="en-US" baseline="-25000" dirty="0" err="1"/>
              <a:t>teleportation</a:t>
            </a:r>
            <a:r>
              <a:rPr lang="en-US" dirty="0"/>
              <a:t>(n) </a:t>
            </a:r>
            <a:r>
              <a:rPr lang="en-US" i="1" dirty="0"/>
              <a:t>is dominated by all heuristics</a:t>
            </a:r>
            <a:endParaRPr lang="en-US" dirty="0"/>
          </a:p>
        </p:txBody>
      </p:sp>
      <p:sp>
        <p:nvSpPr>
          <p:cNvPr id="4" name="Date Placeholder 3">
            <a:extLst>
              <a:ext uri="{FF2B5EF4-FFF2-40B4-BE49-F238E27FC236}">
                <a16:creationId xmlns="" xmlns:a16="http://schemas.microsoft.com/office/drawing/2014/main" id="{7C43E65F-090E-484D-B5AE-FFF4BFA1062F}"/>
              </a:ext>
            </a:extLst>
          </p:cNvPr>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a:extLst>
              <a:ext uri="{FF2B5EF4-FFF2-40B4-BE49-F238E27FC236}">
                <a16:creationId xmlns="" xmlns:a16="http://schemas.microsoft.com/office/drawing/2014/main" id="{C815AC3F-2C28-421C-BD96-1809483B76E1}"/>
              </a:ext>
            </a:extLst>
          </p:cNvPr>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66</a:t>
            </a:fld>
            <a:endParaRPr lang="en-US" altLang="en-US"/>
          </a:p>
        </p:txBody>
      </p:sp>
    </p:spTree>
    <p:extLst>
      <p:ext uri="{BB962C8B-B14F-4D97-AF65-F5344CB8AC3E}">
        <p14:creationId xmlns:p14="http://schemas.microsoft.com/office/powerpoint/2010/main" val="120080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273569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45855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Admissible 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7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dirty="0" smtClean="0"/>
              <a:t>Review: Search Strategies</a:t>
            </a:r>
            <a:endParaRPr lang="en-US" dirty="0"/>
          </a:p>
        </p:txBody>
      </p:sp>
      <p:sp>
        <p:nvSpPr>
          <p:cNvPr id="43015" name="Rectangle 3"/>
          <p:cNvSpPr>
            <a:spLocks noGrp="1" noChangeArrowheads="1"/>
          </p:cNvSpPr>
          <p:nvPr>
            <p:ph type="body" idx="1"/>
          </p:nvPr>
        </p:nvSpPr>
        <p:spPr>
          <a:xfrm>
            <a:off x="685800" y="1295400"/>
            <a:ext cx="8229600" cy="4953000"/>
          </a:xfrm>
        </p:spPr>
        <p:txBody>
          <a:bodyPr/>
          <a:lstStyle/>
          <a:p>
            <a:r>
              <a:rPr lang="en-US" i="1" dirty="0" smtClean="0">
                <a:solidFill>
                  <a:schemeClr val="accent2"/>
                </a:solidFill>
              </a:rPr>
              <a:t>Strategy </a:t>
            </a:r>
            <a:r>
              <a:rPr lang="en-US" dirty="0"/>
              <a:t>= order of tree expansion</a:t>
            </a:r>
          </a:p>
          <a:p>
            <a:pPr lvl="1"/>
            <a:r>
              <a:rPr lang="en-US" dirty="0"/>
              <a:t>Implemented by different queue structures (LIFO, FIFO, priority)</a:t>
            </a:r>
            <a:br>
              <a:rPr lang="en-US" dirty="0"/>
            </a:br>
            <a:r>
              <a:rPr lang="en-US" sz="400" dirty="0"/>
              <a:t>  </a:t>
            </a:r>
            <a:endParaRPr lang="en-US" sz="700" dirty="0"/>
          </a:p>
          <a:p>
            <a:r>
              <a:rPr lang="en-US" dirty="0"/>
              <a:t>Dimensions for evaluation</a:t>
            </a:r>
          </a:p>
          <a:p>
            <a:pPr lvl="1"/>
            <a:r>
              <a:rPr lang="en-US" i="1" dirty="0">
                <a:solidFill>
                  <a:schemeClr val="accent2"/>
                </a:solidFill>
              </a:rPr>
              <a:t>Completeness- </a:t>
            </a:r>
            <a:r>
              <a:rPr lang="en-US" dirty="0"/>
              <a:t>always find the solution?</a:t>
            </a:r>
          </a:p>
          <a:p>
            <a:pPr lvl="1"/>
            <a:r>
              <a:rPr lang="en-US" i="1" dirty="0">
                <a:solidFill>
                  <a:schemeClr val="accent2"/>
                </a:solidFill>
              </a:rPr>
              <a:t>Optimality  </a:t>
            </a:r>
            <a:r>
              <a:rPr lang="en-US" dirty="0"/>
              <a:t>- finds a least cost solution (lowest path cost) first?</a:t>
            </a:r>
          </a:p>
          <a:p>
            <a:pPr lvl="1"/>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lvl="1"/>
            <a:r>
              <a:rPr lang="en-US" b="1" i="1" dirty="0">
                <a:solidFill>
                  <a:schemeClr val="accent2"/>
                </a:solidFill>
              </a:rPr>
              <a:t>Space complexity </a:t>
            </a:r>
            <a:r>
              <a:rPr lang="en-US" b="1" dirty="0"/>
              <a:t>- # of nodes simultaneously in memory </a:t>
            </a:r>
            <a:r>
              <a:rPr lang="en-US" i="1" dirty="0">
                <a:solidFill>
                  <a:schemeClr val="accent2"/>
                </a:solidFill>
              </a:rPr>
              <a:t>(worst case) </a:t>
            </a:r>
            <a:endParaRPr lang="en-US" b="1" i="1" dirty="0">
              <a:solidFill>
                <a:schemeClr val="accent2"/>
              </a:solidFill>
            </a:endParaRPr>
          </a:p>
          <a:p>
            <a:pPr marL="457200" lvl="1" indent="0">
              <a:buNone/>
            </a:pPr>
            <a:r>
              <a:rPr lang="en-US" sz="600" b="1" i="1" dirty="0">
                <a:solidFill>
                  <a:schemeClr val="accent2"/>
                </a:solidFill>
              </a:rPr>
              <a:t>  </a:t>
            </a:r>
            <a:endParaRPr lang="en-US" sz="600" dirty="0"/>
          </a:p>
          <a:p>
            <a:r>
              <a:rPr lang="en-US" dirty="0"/>
              <a:t>Time/space complexity variables</a:t>
            </a:r>
          </a:p>
          <a:p>
            <a:pPr lvl="1"/>
            <a:r>
              <a:rPr lang="en-US" i="1" dirty="0"/>
              <a:t>b,</a:t>
            </a:r>
            <a:r>
              <a:rPr lang="en-US" dirty="0"/>
              <a:t> </a:t>
            </a:r>
            <a:r>
              <a:rPr lang="en-US" i="1" dirty="0">
                <a:solidFill>
                  <a:schemeClr val="accent2"/>
                </a:solidFill>
              </a:rPr>
              <a:t>maximum branching factor </a:t>
            </a:r>
            <a:r>
              <a:rPr lang="en-US" dirty="0"/>
              <a:t>of search tree</a:t>
            </a:r>
          </a:p>
          <a:p>
            <a:pPr lvl="1"/>
            <a:r>
              <a:rPr lang="en-US" i="1" dirty="0"/>
              <a:t>d,</a:t>
            </a:r>
            <a:r>
              <a:rPr lang="en-US" dirty="0"/>
              <a:t> </a:t>
            </a:r>
            <a:r>
              <a:rPr lang="en-US" i="1" dirty="0">
                <a:solidFill>
                  <a:schemeClr val="accent2"/>
                </a:solidFill>
              </a:rPr>
              <a:t>depth </a:t>
            </a:r>
            <a:r>
              <a:rPr lang="en-US" dirty="0"/>
              <a:t>of the shallowest goal node</a:t>
            </a:r>
          </a:p>
          <a:p>
            <a:pPr lvl="1"/>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a:t>
            </a:fld>
            <a:endParaRPr lang="en-US" altLang="en-US"/>
          </a:p>
        </p:txBody>
      </p:sp>
    </p:spTree>
    <p:extLst>
      <p:ext uri="{BB962C8B-B14F-4D97-AF65-F5344CB8AC3E}">
        <p14:creationId xmlns:p14="http://schemas.microsoft.com/office/powerpoint/2010/main" val="149089895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4932023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582442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669444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86855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800350"/>
            <a:ext cx="9144000" cy="857250"/>
          </a:xfrm>
        </p:spPr>
        <p:txBody>
          <a:bodyPr/>
          <a:lstStyle/>
          <a:p>
            <a:pPr eaLnBrk="1" hangingPunct="1"/>
            <a:r>
              <a:rPr lang="en-US" sz="4500" dirty="0"/>
              <a:t>Properties of A*</a:t>
            </a:r>
          </a:p>
        </p:txBody>
      </p:sp>
      <p:sp>
        <p:nvSpPr>
          <p:cNvPr id="3" name="Rectangle 2"/>
          <p:cNvSpPr/>
          <p:nvPr/>
        </p:nvSpPr>
        <p:spPr>
          <a:xfrm>
            <a:off x="0" y="1543050"/>
            <a:ext cx="9144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5490720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latin typeface="Calibri"/>
                <a:cs typeface="Calibri"/>
              </a:rPr>
              <a:t>Properties of A*</a:t>
            </a:r>
          </a:p>
        </p:txBody>
      </p:sp>
      <p:sp>
        <p:nvSpPr>
          <p:cNvPr id="20483" name="Rectangle 4"/>
          <p:cNvSpPr>
            <a:spLocks noChangeArrowheads="1"/>
          </p:cNvSpPr>
          <p:nvPr/>
        </p:nvSpPr>
        <p:spPr bwMode="auto">
          <a:xfrm>
            <a:off x="350044" y="1938339"/>
            <a:ext cx="6172200" cy="3937397"/>
          </a:xfrm>
          <a:prstGeom prst="rect">
            <a:avLst/>
          </a:prstGeom>
          <a:noFill/>
          <a:ln w="9525">
            <a:noFill/>
            <a:miter lim="800000"/>
            <a:headEnd/>
            <a:tailEnd/>
          </a:ln>
        </p:spPr>
        <p:txBody>
          <a:bodyPr lIns="68579" tIns="34289" rIns="68579" bIns="34289"/>
          <a:lstStyle/>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p:txBody>
      </p:sp>
      <p:sp>
        <p:nvSpPr>
          <p:cNvPr id="20484" name="Freeform 88"/>
          <p:cNvSpPr>
            <a:spLocks/>
          </p:cNvSpPr>
          <p:nvPr/>
        </p:nvSpPr>
        <p:spPr bwMode="auto">
          <a:xfrm>
            <a:off x="2171700" y="2884886"/>
            <a:ext cx="1828800" cy="15728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5" name="Freeform 126"/>
          <p:cNvSpPr>
            <a:spLocks/>
          </p:cNvSpPr>
          <p:nvPr/>
        </p:nvSpPr>
        <p:spPr bwMode="auto">
          <a:xfrm>
            <a:off x="2571751" y="2857501"/>
            <a:ext cx="1028666" cy="1198883"/>
          </a:xfrm>
          <a:custGeom>
            <a:avLst/>
            <a:gdLst>
              <a:gd name="T0" fmla="*/ 2147483647 w 769"/>
              <a:gd name="T1" fmla="*/ 0 h 1239"/>
              <a:gd name="T2" fmla="*/ 0 w 769"/>
              <a:gd name="T3" fmla="*/ 2147483647 h 1239"/>
              <a:gd name="T4" fmla="*/ 2147483647 w 769"/>
              <a:gd name="T5" fmla="*/ 2147483647 h 1239"/>
              <a:gd name="T6" fmla="*/ 2147483647 w 769"/>
              <a:gd name="T7" fmla="*/ 2147483647 h 1239"/>
              <a:gd name="T8" fmla="*/ 2147483647 w 769"/>
              <a:gd name="T9" fmla="*/ 2147483647 h 1239"/>
              <a:gd name="T10" fmla="*/ 2147483647 w 769"/>
              <a:gd name="T11" fmla="*/ 2147483647 h 1239"/>
              <a:gd name="T12" fmla="*/ 2147483647 w 769"/>
              <a:gd name="T13" fmla="*/ 2147483647 h 1239"/>
              <a:gd name="T14" fmla="*/ 2147483647 w 769"/>
              <a:gd name="T15" fmla="*/ 0 h 1239"/>
              <a:gd name="T16" fmla="*/ 0 60000 65536"/>
              <a:gd name="T17" fmla="*/ 0 60000 65536"/>
              <a:gd name="T18" fmla="*/ 0 60000 65536"/>
              <a:gd name="T19" fmla="*/ 0 60000 65536"/>
              <a:gd name="T20" fmla="*/ 0 60000 65536"/>
              <a:gd name="T21" fmla="*/ 0 60000 65536"/>
              <a:gd name="T22" fmla="*/ 0 60000 65536"/>
              <a:gd name="T23" fmla="*/ 0 60000 65536"/>
              <a:gd name="T24" fmla="*/ 0 w 769"/>
              <a:gd name="T25" fmla="*/ 0 h 1239"/>
              <a:gd name="T26" fmla="*/ 769 w 769"/>
              <a:gd name="T27" fmla="*/ 1239 h 1239"/>
              <a:gd name="connsiteX0" fmla="*/ 5618 w 11235"/>
              <a:gd name="connsiteY0" fmla="*/ 0 h 10000"/>
              <a:gd name="connsiteX1" fmla="*/ 0 w 11235"/>
              <a:gd name="connsiteY1" fmla="*/ 6199 h 10000"/>
              <a:gd name="connsiteX2" fmla="*/ 1873 w 11235"/>
              <a:gd name="connsiteY2" fmla="*/ 6973 h 10000"/>
              <a:gd name="connsiteX3" fmla="*/ 4993 w 11235"/>
              <a:gd name="connsiteY3" fmla="*/ 7748 h 10000"/>
              <a:gd name="connsiteX4" fmla="*/ 6957 w 11235"/>
              <a:gd name="connsiteY4" fmla="*/ 6538 h 10000"/>
              <a:gd name="connsiteX5" fmla="*/ 9272 w 11235"/>
              <a:gd name="connsiteY5" fmla="*/ 9621 h 10000"/>
              <a:gd name="connsiteX6" fmla="*/ 11235 w 11235"/>
              <a:gd name="connsiteY6" fmla="*/ 6199 h 10000"/>
              <a:gd name="connsiteX7" fmla="*/ 5618 w 11235"/>
              <a:gd name="connsiteY7" fmla="*/ 0 h 10000"/>
              <a:gd name="connsiteX0" fmla="*/ 5618 w 11235"/>
              <a:gd name="connsiteY0" fmla="*/ 0 h 8127"/>
              <a:gd name="connsiteX1" fmla="*/ 0 w 11235"/>
              <a:gd name="connsiteY1" fmla="*/ 6199 h 8127"/>
              <a:gd name="connsiteX2" fmla="*/ 1873 w 11235"/>
              <a:gd name="connsiteY2" fmla="*/ 6973 h 8127"/>
              <a:gd name="connsiteX3" fmla="*/ 4993 w 11235"/>
              <a:gd name="connsiteY3" fmla="*/ 7748 h 8127"/>
              <a:gd name="connsiteX4" fmla="*/ 6957 w 11235"/>
              <a:gd name="connsiteY4" fmla="*/ 6538 h 8127"/>
              <a:gd name="connsiteX5" fmla="*/ 9987 w 11235"/>
              <a:gd name="connsiteY5" fmla="*/ 7748 h 8127"/>
              <a:gd name="connsiteX6" fmla="*/ 11235 w 11235"/>
              <a:gd name="connsiteY6" fmla="*/ 6199 h 8127"/>
              <a:gd name="connsiteX7" fmla="*/ 5618 w 11235"/>
              <a:gd name="connsiteY7" fmla="*/ 0 h 8127"/>
              <a:gd name="connsiteX0" fmla="*/ 5000 w 10000"/>
              <a:gd name="connsiteY0" fmla="*/ 0 h 10000"/>
              <a:gd name="connsiteX1" fmla="*/ 0 w 10000"/>
              <a:gd name="connsiteY1" fmla="*/ 7628 h 10000"/>
              <a:gd name="connsiteX2" fmla="*/ 1667 w 10000"/>
              <a:gd name="connsiteY2" fmla="*/ 9057 h 10000"/>
              <a:gd name="connsiteX3" fmla="*/ 4444 w 10000"/>
              <a:gd name="connsiteY3" fmla="*/ 9534 h 10000"/>
              <a:gd name="connsiteX4" fmla="*/ 6192 w 10000"/>
              <a:gd name="connsiteY4" fmla="*/ 8045 h 10000"/>
              <a:gd name="connsiteX5" fmla="*/ 8889 w 10000"/>
              <a:gd name="connsiteY5" fmla="*/ 9534 h 10000"/>
              <a:gd name="connsiteX6" fmla="*/ 10000 w 10000"/>
              <a:gd name="connsiteY6" fmla="*/ 7628 h 10000"/>
              <a:gd name="connsiteX7" fmla="*/ 5000 w 10000"/>
              <a:gd name="connsiteY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5000" y="0"/>
                </a:moveTo>
                <a:lnTo>
                  <a:pt x="0" y="7628"/>
                </a:lnTo>
                <a:lnTo>
                  <a:pt x="1667" y="9057"/>
                </a:lnTo>
                <a:cubicBezTo>
                  <a:pt x="1667" y="9057"/>
                  <a:pt x="3611" y="9851"/>
                  <a:pt x="4444" y="9534"/>
                </a:cubicBezTo>
                <a:cubicBezTo>
                  <a:pt x="5197" y="9872"/>
                  <a:pt x="5452" y="8045"/>
                  <a:pt x="6192" y="8045"/>
                </a:cubicBezTo>
                <a:cubicBezTo>
                  <a:pt x="6933" y="8045"/>
                  <a:pt x="8530" y="10000"/>
                  <a:pt x="8889" y="9534"/>
                </a:cubicBezTo>
                <a:cubicBezTo>
                  <a:pt x="9537" y="8819"/>
                  <a:pt x="9514" y="8243"/>
                  <a:pt x="10000" y="7628"/>
                </a:cubicBezTo>
                <a:lnTo>
                  <a:pt x="5000" y="0"/>
                </a:ln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6" name="Oval 89"/>
          <p:cNvSpPr>
            <a:spLocks noChangeArrowheads="1"/>
          </p:cNvSpPr>
          <p:nvPr/>
        </p:nvSpPr>
        <p:spPr bwMode="auto">
          <a:xfrm>
            <a:off x="2842024" y="315158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7" name="Oval 90"/>
          <p:cNvSpPr>
            <a:spLocks noChangeArrowheads="1"/>
          </p:cNvSpPr>
          <p:nvPr/>
        </p:nvSpPr>
        <p:spPr bwMode="auto">
          <a:xfrm>
            <a:off x="3199210" y="314444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8" name="Text Box 91"/>
          <p:cNvSpPr txBox="1">
            <a:spLocks noChangeArrowheads="1"/>
          </p:cNvSpPr>
          <p:nvPr/>
        </p:nvSpPr>
        <p:spPr bwMode="auto">
          <a:xfrm>
            <a:off x="2939655" y="3039667"/>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89" name="Freeform 92"/>
          <p:cNvSpPr>
            <a:spLocks/>
          </p:cNvSpPr>
          <p:nvPr/>
        </p:nvSpPr>
        <p:spPr bwMode="auto">
          <a:xfrm>
            <a:off x="2926556" y="3005138"/>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0" name="Text Box 93"/>
          <p:cNvSpPr txBox="1">
            <a:spLocks noChangeArrowheads="1"/>
          </p:cNvSpPr>
          <p:nvPr/>
        </p:nvSpPr>
        <p:spPr bwMode="auto">
          <a:xfrm>
            <a:off x="3227785" y="2853931"/>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491" name="Oval 95"/>
          <p:cNvSpPr>
            <a:spLocks noChangeArrowheads="1"/>
          </p:cNvSpPr>
          <p:nvPr/>
        </p:nvSpPr>
        <p:spPr bwMode="auto">
          <a:xfrm>
            <a:off x="2971801" y="3917156"/>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2" name="Oval 99"/>
          <p:cNvSpPr>
            <a:spLocks noChangeArrowheads="1"/>
          </p:cNvSpPr>
          <p:nvPr/>
        </p:nvSpPr>
        <p:spPr bwMode="auto">
          <a:xfrm>
            <a:off x="3015855" y="283249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3" name="Freeform 109"/>
          <p:cNvSpPr>
            <a:spLocks/>
          </p:cNvSpPr>
          <p:nvPr/>
        </p:nvSpPr>
        <p:spPr bwMode="auto">
          <a:xfrm>
            <a:off x="5257800" y="2858692"/>
            <a:ext cx="1828800" cy="1599009"/>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4" name="Freeform 127"/>
          <p:cNvSpPr>
            <a:spLocks/>
          </p:cNvSpPr>
          <p:nvPr/>
        </p:nvSpPr>
        <p:spPr bwMode="auto">
          <a:xfrm>
            <a:off x="5886458" y="2857500"/>
            <a:ext cx="571501" cy="1143000"/>
          </a:xfrm>
          <a:custGeom>
            <a:avLst/>
            <a:gdLst>
              <a:gd name="T0" fmla="*/ 2147483647 w 591"/>
              <a:gd name="T1" fmla="*/ 0 h 960"/>
              <a:gd name="T2" fmla="*/ 0 w 591"/>
              <a:gd name="T3" fmla="*/ 2147483647 h 960"/>
              <a:gd name="T4" fmla="*/ 2147483647 w 591"/>
              <a:gd name="T5" fmla="*/ 2147483647 h 960"/>
              <a:gd name="T6" fmla="*/ 2147483647 w 591"/>
              <a:gd name="T7" fmla="*/ 2147483647 h 960"/>
              <a:gd name="T8" fmla="*/ 2147483647 w 591"/>
              <a:gd name="T9" fmla="*/ 2147483647 h 960"/>
              <a:gd name="T10" fmla="*/ 2147483647 w 591"/>
              <a:gd name="T11" fmla="*/ 2147483647 h 960"/>
              <a:gd name="T12" fmla="*/ 2147483647 w 591"/>
              <a:gd name="T13" fmla="*/ 0 h 960"/>
              <a:gd name="T14" fmla="*/ 0 60000 65536"/>
              <a:gd name="T15" fmla="*/ 0 60000 65536"/>
              <a:gd name="T16" fmla="*/ 0 60000 65536"/>
              <a:gd name="T17" fmla="*/ 0 60000 65536"/>
              <a:gd name="T18" fmla="*/ 0 60000 65536"/>
              <a:gd name="T19" fmla="*/ 0 60000 65536"/>
              <a:gd name="T20" fmla="*/ 0 60000 65536"/>
              <a:gd name="T21" fmla="*/ 0 w 591"/>
              <a:gd name="T22" fmla="*/ 0 h 960"/>
              <a:gd name="T23" fmla="*/ 591 w 591"/>
              <a:gd name="T24" fmla="*/ 960 h 960"/>
              <a:gd name="connsiteX0" fmla="*/ 5110 w 9171"/>
              <a:gd name="connsiteY0" fmla="*/ 0 h 10000"/>
              <a:gd name="connsiteX1" fmla="*/ 0 w 9171"/>
              <a:gd name="connsiteY1" fmla="*/ 5510 h 10000"/>
              <a:gd name="connsiteX2" fmla="*/ 2843 w 9171"/>
              <a:gd name="connsiteY2" fmla="*/ 7052 h 10000"/>
              <a:gd name="connsiteX3" fmla="*/ 4298 w 9171"/>
              <a:gd name="connsiteY3" fmla="*/ 10000 h 10000"/>
              <a:gd name="connsiteX4" fmla="*/ 6633 w 9171"/>
              <a:gd name="connsiteY4" fmla="*/ 6573 h 10000"/>
              <a:gd name="connsiteX5" fmla="*/ 9171 w 9171"/>
              <a:gd name="connsiteY5" fmla="*/ 4500 h 10000"/>
              <a:gd name="connsiteX6" fmla="*/ 5110 w 9171"/>
              <a:gd name="connsiteY6" fmla="*/ 0 h 10000"/>
              <a:gd name="connsiteX0" fmla="*/ 5572 w 10000"/>
              <a:gd name="connsiteY0" fmla="*/ 0 h 10000"/>
              <a:gd name="connsiteX1" fmla="*/ 0 w 10000"/>
              <a:gd name="connsiteY1" fmla="*/ 5510 h 10000"/>
              <a:gd name="connsiteX2" fmla="*/ 2915 w 10000"/>
              <a:gd name="connsiteY2" fmla="*/ 7500 h 10000"/>
              <a:gd name="connsiteX3" fmla="*/ 4687 w 10000"/>
              <a:gd name="connsiteY3" fmla="*/ 10000 h 10000"/>
              <a:gd name="connsiteX4" fmla="*/ 7233 w 10000"/>
              <a:gd name="connsiteY4" fmla="*/ 6573 h 10000"/>
              <a:gd name="connsiteX5" fmla="*/ 10000 w 10000"/>
              <a:gd name="connsiteY5" fmla="*/ 4500 h 10000"/>
              <a:gd name="connsiteX6" fmla="*/ 5572 w 10000"/>
              <a:gd name="connsiteY6" fmla="*/ 0 h 10000"/>
              <a:gd name="connsiteX0" fmla="*/ 4428 w 8856"/>
              <a:gd name="connsiteY0" fmla="*/ 0 h 10000"/>
              <a:gd name="connsiteX1" fmla="*/ 0 w 8856"/>
              <a:gd name="connsiteY1" fmla="*/ 4500 h 10000"/>
              <a:gd name="connsiteX2" fmla="*/ 1771 w 8856"/>
              <a:gd name="connsiteY2" fmla="*/ 7500 h 10000"/>
              <a:gd name="connsiteX3" fmla="*/ 3543 w 8856"/>
              <a:gd name="connsiteY3" fmla="*/ 10000 h 10000"/>
              <a:gd name="connsiteX4" fmla="*/ 6089 w 8856"/>
              <a:gd name="connsiteY4" fmla="*/ 6573 h 10000"/>
              <a:gd name="connsiteX5" fmla="*/ 8856 w 8856"/>
              <a:gd name="connsiteY5" fmla="*/ 4500 h 10000"/>
              <a:gd name="connsiteX6" fmla="*/ 4428 w 8856"/>
              <a:gd name="connsiteY6" fmla="*/ 0 h 10000"/>
              <a:gd name="connsiteX0" fmla="*/ 5000 w 10000"/>
              <a:gd name="connsiteY0" fmla="*/ 0 h 10000"/>
              <a:gd name="connsiteX1" fmla="*/ 0 w 10000"/>
              <a:gd name="connsiteY1" fmla="*/ 4500 h 10000"/>
              <a:gd name="connsiteX2" fmla="*/ 2000 w 10000"/>
              <a:gd name="connsiteY2" fmla="*/ 6500 h 10000"/>
              <a:gd name="connsiteX3" fmla="*/ 4001 w 10000"/>
              <a:gd name="connsiteY3" fmla="*/ 10000 h 10000"/>
              <a:gd name="connsiteX4" fmla="*/ 6876 w 10000"/>
              <a:gd name="connsiteY4" fmla="*/ 6573 h 10000"/>
              <a:gd name="connsiteX5" fmla="*/ 10000 w 10000"/>
              <a:gd name="connsiteY5" fmla="*/ 4500 h 10000"/>
              <a:gd name="connsiteX6" fmla="*/ 5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5000" y="0"/>
                </a:moveTo>
                <a:cubicBezTo>
                  <a:pt x="3166" y="1479"/>
                  <a:pt x="3041" y="1792"/>
                  <a:pt x="0" y="4500"/>
                </a:cubicBezTo>
                <a:cubicBezTo>
                  <a:pt x="958" y="5511"/>
                  <a:pt x="1145" y="5740"/>
                  <a:pt x="2000" y="6500"/>
                </a:cubicBezTo>
                <a:cubicBezTo>
                  <a:pt x="2000" y="6500"/>
                  <a:pt x="2416" y="8542"/>
                  <a:pt x="4001" y="10000"/>
                </a:cubicBezTo>
                <a:cubicBezTo>
                  <a:pt x="6021" y="8490"/>
                  <a:pt x="5875" y="7490"/>
                  <a:pt x="6876" y="6573"/>
                </a:cubicBezTo>
                <a:cubicBezTo>
                  <a:pt x="7875" y="5656"/>
                  <a:pt x="9125" y="5146"/>
                  <a:pt x="10000" y="4500"/>
                </a:cubicBezTo>
                <a:cubicBezTo>
                  <a:pt x="7000" y="1750"/>
                  <a:pt x="6250" y="1125"/>
                  <a:pt x="5000" y="0"/>
                </a:cubicBez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5" name="Oval 110"/>
          <p:cNvSpPr>
            <a:spLocks noChangeArrowheads="1"/>
          </p:cNvSpPr>
          <p:nvPr/>
        </p:nvSpPr>
        <p:spPr bwMode="auto">
          <a:xfrm>
            <a:off x="5928124" y="312539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6" name="Oval 111"/>
          <p:cNvSpPr>
            <a:spLocks noChangeArrowheads="1"/>
          </p:cNvSpPr>
          <p:nvPr/>
        </p:nvSpPr>
        <p:spPr bwMode="auto">
          <a:xfrm>
            <a:off x="6285310" y="311824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7" name="Text Box 112"/>
          <p:cNvSpPr txBox="1">
            <a:spLocks noChangeArrowheads="1"/>
          </p:cNvSpPr>
          <p:nvPr/>
        </p:nvSpPr>
        <p:spPr bwMode="auto">
          <a:xfrm>
            <a:off x="6025755" y="3013474"/>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98" name="Freeform 113"/>
          <p:cNvSpPr>
            <a:spLocks/>
          </p:cNvSpPr>
          <p:nvPr/>
        </p:nvSpPr>
        <p:spPr bwMode="auto">
          <a:xfrm>
            <a:off x="6012656" y="2978945"/>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9" name="Text Box 114"/>
          <p:cNvSpPr txBox="1">
            <a:spLocks noChangeArrowheads="1"/>
          </p:cNvSpPr>
          <p:nvPr/>
        </p:nvSpPr>
        <p:spPr bwMode="auto">
          <a:xfrm>
            <a:off x="6313885" y="2827736"/>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500" name="Oval 116"/>
          <p:cNvSpPr>
            <a:spLocks noChangeArrowheads="1"/>
          </p:cNvSpPr>
          <p:nvPr/>
        </p:nvSpPr>
        <p:spPr bwMode="auto">
          <a:xfrm>
            <a:off x="6101955" y="280630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1" name="Oval 115"/>
          <p:cNvSpPr>
            <a:spLocks noChangeArrowheads="1"/>
          </p:cNvSpPr>
          <p:nvPr/>
        </p:nvSpPr>
        <p:spPr bwMode="auto">
          <a:xfrm>
            <a:off x="6057901" y="3890963"/>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2" name="Text Box 123"/>
          <p:cNvSpPr txBox="1">
            <a:spLocks noChangeArrowheads="1"/>
          </p:cNvSpPr>
          <p:nvPr/>
        </p:nvSpPr>
        <p:spPr bwMode="auto">
          <a:xfrm>
            <a:off x="2228850" y="2114551"/>
            <a:ext cx="17145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Uniform-Cost</a:t>
            </a:r>
          </a:p>
        </p:txBody>
      </p:sp>
      <p:sp>
        <p:nvSpPr>
          <p:cNvPr id="20503" name="Text Box 124"/>
          <p:cNvSpPr txBox="1">
            <a:spLocks noChangeArrowheads="1"/>
          </p:cNvSpPr>
          <p:nvPr/>
        </p:nvSpPr>
        <p:spPr bwMode="auto">
          <a:xfrm>
            <a:off x="6000750" y="2114551"/>
            <a:ext cx="4572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A*</a:t>
            </a:r>
          </a:p>
        </p:txBody>
      </p:sp>
      <p:sp>
        <p:nvSpPr>
          <p:cNvPr id="24" name="TextBox 2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7662330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14"/>
          <p:cNvSpPr>
            <a:spLocks noChangeArrowheads="1"/>
          </p:cNvSpPr>
          <p:nvPr/>
        </p:nvSpPr>
        <p:spPr bwMode="auto">
          <a:xfrm>
            <a:off x="6754415" y="4629152"/>
            <a:ext cx="963216" cy="470297"/>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7" name="Oval 8"/>
          <p:cNvSpPr>
            <a:spLocks noChangeArrowheads="1"/>
          </p:cNvSpPr>
          <p:nvPr/>
        </p:nvSpPr>
        <p:spPr bwMode="auto">
          <a:xfrm>
            <a:off x="6297216" y="2228851"/>
            <a:ext cx="1434704" cy="1328738"/>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8" name="Rectangle 2"/>
          <p:cNvSpPr>
            <a:spLocks noGrp="1" noChangeArrowheads="1"/>
          </p:cNvSpPr>
          <p:nvPr>
            <p:ph type="title"/>
          </p:nvPr>
        </p:nvSpPr>
        <p:spPr/>
        <p:txBody>
          <a:bodyPr/>
          <a:lstStyle/>
          <a:p>
            <a:pPr eaLnBrk="1" hangingPunct="1"/>
            <a:r>
              <a:rPr lang="en-US" dirty="0" smtClean="0">
                <a:latin typeface="Calibri"/>
                <a:cs typeface="Calibri"/>
              </a:rPr>
              <a:t>UCS </a:t>
            </a:r>
            <a:r>
              <a:rPr lang="en-US" dirty="0" err="1" smtClean="0">
                <a:latin typeface="Calibri"/>
                <a:cs typeface="Calibri"/>
              </a:rPr>
              <a:t>vs</a:t>
            </a:r>
            <a:r>
              <a:rPr lang="en-US" dirty="0" smtClean="0">
                <a:latin typeface="Calibri"/>
                <a:cs typeface="Calibri"/>
              </a:rPr>
              <a:t> A* Contours</a:t>
            </a:r>
          </a:p>
        </p:txBody>
      </p:sp>
      <p:sp>
        <p:nvSpPr>
          <p:cNvPr id="21509" name="Rectangle 3"/>
          <p:cNvSpPr>
            <a:spLocks noGrp="1" noChangeArrowheads="1"/>
          </p:cNvSpPr>
          <p:nvPr>
            <p:ph idx="1"/>
          </p:nvPr>
        </p:nvSpPr>
        <p:spPr>
          <a:xfrm>
            <a:off x="571500" y="2091928"/>
            <a:ext cx="5029200" cy="3394472"/>
          </a:xfrm>
        </p:spPr>
        <p:txBody>
          <a:bodyPr/>
          <a:lstStyle/>
          <a:p>
            <a:pPr eaLnBrk="1" hangingPunct="1"/>
            <a:r>
              <a:rPr lang="en-US" dirty="0" smtClean="0">
                <a:latin typeface="Calibri"/>
                <a:cs typeface="Calibri"/>
              </a:rPr>
              <a:t>Uniform-cost expands equally in all “directions”</a:t>
            </a:r>
          </a:p>
          <a:p>
            <a:pPr lvl="1"/>
            <a:endParaRPr lang="en-US" dirty="0" smtClean="0">
              <a:latin typeface="Calibri"/>
              <a:cs typeface="Calibri"/>
            </a:endParaRPr>
          </a:p>
          <a:p>
            <a:pPr lvl="1"/>
            <a:endParaRPr lang="en-US" dirty="0" smtClean="0">
              <a:latin typeface="Calibri"/>
              <a:cs typeface="Calibri"/>
            </a:endParaRPr>
          </a:p>
          <a:p>
            <a:pPr lvl="1"/>
            <a:endParaRPr lang="en-US" dirty="0" smtClean="0">
              <a:latin typeface="Calibri"/>
              <a:cs typeface="Calibri"/>
            </a:endParaRPr>
          </a:p>
          <a:p>
            <a:pPr eaLnBrk="1" hangingPunct="1"/>
            <a:r>
              <a:rPr lang="en-US" dirty="0" smtClean="0">
                <a:latin typeface="Calibri"/>
                <a:cs typeface="Calibri"/>
              </a:rPr>
              <a:t>A* expands mainly toward the goal, but does hedge its bets to ensure optimality</a:t>
            </a:r>
          </a:p>
        </p:txBody>
      </p:sp>
      <p:sp>
        <p:nvSpPr>
          <p:cNvPr id="21510" name="Oval 4"/>
          <p:cNvSpPr>
            <a:spLocks noChangeArrowheads="1"/>
          </p:cNvSpPr>
          <p:nvPr/>
        </p:nvSpPr>
        <p:spPr bwMode="auto">
          <a:xfrm>
            <a:off x="6974681" y="2811067"/>
            <a:ext cx="122634" cy="115490"/>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1" name="Text Box 5"/>
          <p:cNvSpPr txBox="1">
            <a:spLocks noChangeArrowheads="1"/>
          </p:cNvSpPr>
          <p:nvPr/>
        </p:nvSpPr>
        <p:spPr bwMode="auto">
          <a:xfrm>
            <a:off x="6400800" y="289798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2" name="Oval 6"/>
          <p:cNvSpPr>
            <a:spLocks noChangeArrowheads="1"/>
          </p:cNvSpPr>
          <p:nvPr/>
        </p:nvSpPr>
        <p:spPr bwMode="auto">
          <a:xfrm>
            <a:off x="7670006" y="2827735"/>
            <a:ext cx="122634" cy="115490"/>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3" name="Text Box 7"/>
          <p:cNvSpPr txBox="1">
            <a:spLocks noChangeArrowheads="1"/>
          </p:cNvSpPr>
          <p:nvPr/>
        </p:nvSpPr>
        <p:spPr bwMode="auto">
          <a:xfrm>
            <a:off x="7715250" y="2915842"/>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a:latin typeface="Calibri"/>
                <a:cs typeface="Calibri"/>
              </a:rPr>
              <a:t>Goal</a:t>
            </a:r>
          </a:p>
        </p:txBody>
      </p:sp>
      <p:sp>
        <p:nvSpPr>
          <p:cNvPr id="21514" name="Oval 9"/>
          <p:cNvSpPr>
            <a:spLocks noChangeArrowheads="1"/>
          </p:cNvSpPr>
          <p:nvPr/>
        </p:nvSpPr>
        <p:spPr bwMode="auto">
          <a:xfrm>
            <a:off x="6698458" y="2555082"/>
            <a:ext cx="652463" cy="652463"/>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5" name="Oval 10"/>
          <p:cNvSpPr>
            <a:spLocks noChangeArrowheads="1"/>
          </p:cNvSpPr>
          <p:nvPr/>
        </p:nvSpPr>
        <p:spPr bwMode="auto">
          <a:xfrm>
            <a:off x="6925866" y="4810126"/>
            <a:ext cx="122635" cy="115491"/>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6" name="Text Box 11"/>
          <p:cNvSpPr txBox="1">
            <a:spLocks noChangeArrowheads="1"/>
          </p:cNvSpPr>
          <p:nvPr/>
        </p:nvSpPr>
        <p:spPr bwMode="auto">
          <a:xfrm>
            <a:off x="6286500" y="4914900"/>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7" name="Oval 12"/>
          <p:cNvSpPr>
            <a:spLocks noChangeArrowheads="1"/>
          </p:cNvSpPr>
          <p:nvPr/>
        </p:nvSpPr>
        <p:spPr bwMode="auto">
          <a:xfrm>
            <a:off x="7660481" y="4800601"/>
            <a:ext cx="122634" cy="115491"/>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8" name="Text Box 13"/>
          <p:cNvSpPr txBox="1">
            <a:spLocks noChangeArrowheads="1"/>
          </p:cNvSpPr>
          <p:nvPr/>
        </p:nvSpPr>
        <p:spPr bwMode="auto">
          <a:xfrm>
            <a:off x="7666434" y="491155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Goal</a:t>
            </a:r>
          </a:p>
        </p:txBody>
      </p:sp>
      <p:sp>
        <p:nvSpPr>
          <p:cNvPr id="21519" name="Oval 15"/>
          <p:cNvSpPr>
            <a:spLocks noChangeArrowheads="1"/>
          </p:cNvSpPr>
          <p:nvPr/>
        </p:nvSpPr>
        <p:spPr bwMode="auto">
          <a:xfrm>
            <a:off x="6844903" y="4686300"/>
            <a:ext cx="652463" cy="342900"/>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16" name="TextBox 1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66591618"/>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Video games</a:t>
            </a:r>
          </a:p>
          <a:p>
            <a:pPr eaLnBrk="1" hangingPunct="1"/>
            <a:r>
              <a:rPr lang="en-US" dirty="0" smtClean="0"/>
              <a:t>Pathing / routing problems (A* is in your GPS!)</a:t>
            </a:r>
          </a:p>
          <a:p>
            <a:pPr eaLnBrk="1" hangingPunct="1"/>
            <a:r>
              <a:rPr lang="en-US" dirty="0" smtClean="0"/>
              <a:t>Resource planning problems</a:t>
            </a:r>
          </a:p>
          <a:p>
            <a:pPr eaLnBrk="1" hangingPunct="1"/>
            <a:r>
              <a:rPr lang="en-US" dirty="0" smtClean="0"/>
              <a:t>Robot motion planning</a:t>
            </a:r>
          </a:p>
          <a:p>
            <a:pPr eaLnBrk="1" hangingPunct="1"/>
            <a:r>
              <a:rPr lang="en-US" dirty="0" smtClean="0"/>
              <a:t>…</a:t>
            </a:r>
          </a:p>
        </p:txBody>
      </p:sp>
      <p:pic>
        <p:nvPicPr>
          <p:cNvPr id="8" name="Picture 2"/>
          <p:cNvPicPr>
            <a:picLocks noChangeAspect="1" noChangeArrowheads="1"/>
          </p:cNvPicPr>
          <p:nvPr/>
        </p:nvPicPr>
        <p:blipFill>
          <a:blip r:embed="rId3" cstate="print"/>
          <a:srcRect/>
          <a:stretch>
            <a:fillRect/>
          </a:stretch>
        </p:blipFill>
        <p:spPr bwMode="auto">
          <a:xfrm>
            <a:off x="4224010" y="3127457"/>
            <a:ext cx="4919990" cy="3730543"/>
          </a:xfrm>
          <a:prstGeom prst="rect">
            <a:avLst/>
          </a:prstGeom>
          <a:noFill/>
          <a:ln w="9525">
            <a:noFill/>
            <a:miter lim="800000"/>
            <a:headEnd/>
            <a:tailEnd/>
          </a:ln>
        </p:spPr>
      </p:pic>
      <p:sp>
        <p:nvSpPr>
          <p:cNvPr id="6" name="TextBox 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107135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Optimality of A</a:t>
            </a:r>
            <a:r>
              <a:rPr lang="en-US" baseline="30000"/>
              <a:t>* </a:t>
            </a:r>
            <a:r>
              <a:rPr lang="en-US"/>
              <a:t> (intuitive)</a:t>
            </a:r>
          </a:p>
        </p:txBody>
      </p:sp>
      <p:sp>
        <p:nvSpPr>
          <p:cNvPr id="17413" name="Rectangle 3"/>
          <p:cNvSpPr>
            <a:spLocks noGrp="1" noChangeArrowheads="1"/>
          </p:cNvSpPr>
          <p:nvPr>
            <p:ph type="body" idx="1"/>
          </p:nvPr>
        </p:nvSpPr>
        <p:spPr/>
        <p:txBody>
          <a:bodyPr/>
          <a:lstStyle/>
          <a:p>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endParaRPr lang="en-US" sz="1600" dirty="0"/>
          </a:p>
          <a:p>
            <a:r>
              <a:rPr lang="en-US" sz="1600" dirty="0"/>
              <a:t>Gradually adds "</a:t>
            </a:r>
            <a:r>
              <a:rPr lang="en-US" sz="1800" i="1" dirty="0">
                <a:solidFill>
                  <a:schemeClr val="accent2"/>
                </a:solidFill>
                <a:latin typeface="Times New Roman" pitchFamily="18" charset="0"/>
              </a:rPr>
              <a:t>f</a:t>
            </a:r>
            <a:r>
              <a:rPr lang="en-US" sz="1600" dirty="0"/>
              <a:t>-contours" of nodes </a:t>
            </a:r>
          </a:p>
          <a:p>
            <a:r>
              <a:rPr lang="en-US" sz="1600" dirty="0"/>
              <a:t>Contour </a:t>
            </a:r>
            <a:r>
              <a:rPr lang="en-US" sz="1600" i="1" dirty="0" err="1"/>
              <a:t>i</a:t>
            </a:r>
            <a:r>
              <a:rPr lang="en-US" sz="1600" dirty="0"/>
              <a:t> has all nodes with </a:t>
            </a:r>
            <a:r>
              <a:rPr lang="en-US" sz="1800" i="1" dirty="0">
                <a:solidFill>
                  <a:schemeClr val="accent2"/>
                </a:solidFill>
                <a:latin typeface="Times New Roman" pitchFamily="18" charset="0"/>
              </a:rPr>
              <a:t>f=f</a:t>
            </a:r>
            <a:r>
              <a:rPr lang="en-US" sz="1800" i="1" baseline="-25000" dirty="0">
                <a:solidFill>
                  <a:schemeClr val="accent2"/>
                </a:solidFill>
                <a:latin typeface="Times New Roman" pitchFamily="18" charset="0"/>
              </a:rPr>
              <a:t>i</a:t>
            </a:r>
            <a:r>
              <a:rPr lang="en-US" sz="1600" dirty="0"/>
              <a:t>, where </a:t>
            </a:r>
            <a:r>
              <a:rPr lang="en-US" sz="1600" i="1" dirty="0">
                <a:solidFill>
                  <a:schemeClr val="accent2"/>
                </a:solidFill>
                <a:latin typeface="Times New Roman" pitchFamily="18" charset="0"/>
              </a:rPr>
              <a:t>f</a:t>
            </a:r>
            <a:r>
              <a:rPr lang="en-US" sz="1600" i="1" baseline="-25000" dirty="0">
                <a:solidFill>
                  <a:schemeClr val="accent2"/>
                </a:solidFill>
                <a:latin typeface="Times New Roman" pitchFamily="18" charset="0"/>
              </a:rPr>
              <a:t>i </a:t>
            </a:r>
            <a:r>
              <a:rPr lang="en-US" sz="1600" i="1" dirty="0">
                <a:solidFill>
                  <a:schemeClr val="accent2"/>
                </a:solidFill>
                <a:latin typeface="Times New Roman" pitchFamily="18" charset="0"/>
              </a:rPr>
              <a:t>&lt; f</a:t>
            </a:r>
            <a:r>
              <a:rPr lang="en-US" sz="1600" i="1" baseline="-25000" dirty="0">
                <a:solidFill>
                  <a:schemeClr val="accent2"/>
                </a:solidFill>
                <a:latin typeface="Times New Roman" pitchFamily="18" charset="0"/>
              </a:rPr>
              <a:t>i+1</a:t>
            </a:r>
          </a:p>
          <a:p>
            <a:r>
              <a:rPr lang="en-US" sz="1600" dirty="0"/>
              <a:t>(After all, A* is just a variant of uniform-cost search….)</a:t>
            </a:r>
          </a:p>
        </p:txBody>
      </p:sp>
      <p:pic>
        <p:nvPicPr>
          <p:cNvPr id="17414" name="Picture 4" descr="f-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971800"/>
            <a:ext cx="51816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78</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4554747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7" name="Rectangle 3"/>
          <p:cNvSpPr>
            <a:spLocks noGrp="1" noChangeArrowheads="1"/>
          </p:cNvSpPr>
          <p:nvPr>
            <p:ph type="body" idx="1"/>
          </p:nvPr>
        </p:nvSpPr>
        <p:spPr>
          <a:xfrm>
            <a:off x="685800" y="1295400"/>
            <a:ext cx="8153400" cy="4572000"/>
          </a:xfrm>
        </p:spPr>
        <p:txBody>
          <a:bodyPr/>
          <a:lstStyle/>
          <a:p>
            <a:pPr>
              <a:lnSpc>
                <a:spcPct val="90000"/>
              </a:lnSpc>
            </a:pPr>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pPr>
              <a:lnSpc>
                <a:spcPct val="90000"/>
              </a:lnSpc>
            </a:pPr>
            <a:endParaRPr lang="en-US" sz="1600" dirty="0"/>
          </a:p>
          <a:p>
            <a:pPr>
              <a:lnSpc>
                <a:spcPct val="90000"/>
              </a:lnSpc>
            </a:pPr>
            <a:r>
              <a:rPr lang="en-US" sz="1600" dirty="0"/>
              <a:t>Suppose some suboptimal goal </a:t>
            </a:r>
            <a:r>
              <a:rPr lang="en-US" sz="1600" i="1" dirty="0"/>
              <a:t>G</a:t>
            </a:r>
            <a:r>
              <a:rPr lang="en-US" sz="1600" i="1" baseline="-25000" dirty="0"/>
              <a:t>2</a:t>
            </a:r>
            <a:r>
              <a:rPr lang="en-US" sz="1600" i="1" dirty="0"/>
              <a:t> (</a:t>
            </a:r>
            <a:r>
              <a:rPr lang="en-US" sz="1600" i="1" dirty="0" err="1"/>
              <a:t>i.e</a:t>
            </a:r>
            <a:r>
              <a:rPr lang="en-US" sz="1600" i="1" dirty="0"/>
              <a:t> a goal on a suboptimal path) </a:t>
            </a:r>
            <a:r>
              <a:rPr lang="en-US" sz="1600" dirty="0"/>
              <a:t>has been generated and is in the frontier along with an optimal goal G. </a:t>
            </a:r>
          </a:p>
          <a:p>
            <a:pPr>
              <a:lnSpc>
                <a:spcPct val="90000"/>
              </a:lnSpc>
            </a:pPr>
            <a:endParaRPr lang="en-US" sz="1600" dirty="0"/>
          </a:p>
          <a:p>
            <a:pPr marL="400050" lvl="1" indent="0">
              <a:lnSpc>
                <a:spcPct val="90000"/>
              </a:lnSpc>
              <a:buNone/>
            </a:pPr>
            <a:r>
              <a:rPr lang="en-US" sz="1600" b="1" dirty="0"/>
              <a:t>Must prove: </a:t>
            </a:r>
            <a:r>
              <a:rPr lang="en-US" sz="1600" b="1" i="1" dirty="0"/>
              <a:t>	f(G</a:t>
            </a:r>
            <a:r>
              <a:rPr lang="en-US" sz="1600" b="1" i="1" baseline="-25000" dirty="0"/>
              <a:t>2</a:t>
            </a:r>
            <a:r>
              <a:rPr lang="en-US" sz="1600" b="1" i="1" dirty="0"/>
              <a:t>) &gt; f(G)</a:t>
            </a:r>
          </a:p>
          <a:p>
            <a:pPr marL="400050" lvl="1" indent="0">
              <a:lnSpc>
                <a:spcPct val="90000"/>
              </a:lnSpc>
              <a:buNone/>
            </a:pPr>
            <a:endParaRPr lang="en-US" sz="1600" b="1" i="1" dirty="0"/>
          </a:p>
          <a:p>
            <a:pPr marL="400050" lvl="1" indent="0">
              <a:lnSpc>
                <a:spcPct val="90000"/>
              </a:lnSpc>
              <a:buNone/>
            </a:pPr>
            <a:r>
              <a:rPr lang="en-US" sz="1600" b="1" dirty="0"/>
              <a:t>(Why?  Because if </a:t>
            </a:r>
            <a:r>
              <a:rPr lang="en-US" sz="1600" b="1" i="1" dirty="0"/>
              <a:t>f(G</a:t>
            </a:r>
            <a:r>
              <a:rPr lang="en-US" sz="1600" b="1" i="1" baseline="-25000" dirty="0"/>
              <a:t>2</a:t>
            </a:r>
            <a:r>
              <a:rPr lang="en-US" sz="1600" b="1" i="1" dirty="0"/>
              <a:t>)  &gt; f(n), </a:t>
            </a:r>
            <a:r>
              <a:rPr lang="en-US" sz="1600" b="1" dirty="0"/>
              <a:t>then </a:t>
            </a:r>
            <a:r>
              <a:rPr lang="en-US" sz="1600" b="1" i="1" dirty="0"/>
              <a:t>G</a:t>
            </a:r>
            <a:r>
              <a:rPr lang="en-US" sz="1600" b="1" i="1" baseline="-25000" dirty="0"/>
              <a:t>2 </a:t>
            </a:r>
            <a:r>
              <a:rPr lang="en-US" sz="1600" b="1" dirty="0"/>
              <a:t>will never get to the front of the priority queue.)</a:t>
            </a:r>
          </a:p>
          <a:p>
            <a:pPr marL="400050" lvl="1" indent="0">
              <a:lnSpc>
                <a:spcPct val="90000"/>
              </a:lnSpc>
              <a:buNone/>
            </a:pPr>
            <a:endParaRPr lang="en-US" sz="1600" b="1" dirty="0"/>
          </a:p>
          <a:p>
            <a:pPr marL="0" indent="0">
              <a:lnSpc>
                <a:spcPct val="90000"/>
              </a:lnSpc>
              <a:buNone/>
            </a:pPr>
            <a:r>
              <a:rPr lang="en-US" sz="1600" dirty="0"/>
              <a:t>Proof:</a:t>
            </a:r>
          </a:p>
          <a:p>
            <a:pPr>
              <a:lnSpc>
                <a:spcPct val="90000"/>
              </a:lnSpc>
              <a:buFont typeface="Symbol" pitchFamily="18" charset="2"/>
              <a:buAutoNum type="arabicPeriod"/>
            </a:pPr>
            <a:r>
              <a:rPr lang="en-US" sz="1600" dirty="0"/>
              <a:t>g(G</a:t>
            </a:r>
            <a:r>
              <a:rPr lang="en-US" sz="1600" baseline="-25000" dirty="0"/>
              <a:t>2</a:t>
            </a:r>
            <a:r>
              <a:rPr lang="en-US" sz="1600" dirty="0"/>
              <a:t>) &gt; g(G) 		since G</a:t>
            </a:r>
            <a:r>
              <a:rPr lang="en-US" sz="1600" baseline="-25000" dirty="0"/>
              <a:t>2</a:t>
            </a:r>
            <a:r>
              <a:rPr lang="en-US" sz="1600" dirty="0"/>
              <a:t> is suboptimal </a:t>
            </a:r>
          </a:p>
          <a:p>
            <a:pPr>
              <a:lnSpc>
                <a:spcPct val="90000"/>
              </a:lnSpc>
              <a:buFont typeface="Symbol" pitchFamily="18" charset="2"/>
              <a:buAutoNum type="arabicPeriod"/>
            </a:pPr>
            <a:r>
              <a:rPr lang="en-US" sz="1600" dirty="0"/>
              <a:t>f(G</a:t>
            </a:r>
            <a:r>
              <a:rPr lang="en-US" sz="1600" baseline="-25000" dirty="0"/>
              <a:t>2</a:t>
            </a:r>
            <a:r>
              <a:rPr lang="en-US" sz="1600" dirty="0"/>
              <a:t>)  = g(G</a:t>
            </a:r>
            <a:r>
              <a:rPr lang="en-US" sz="1600" baseline="-25000" dirty="0"/>
              <a:t>2</a:t>
            </a:r>
            <a:r>
              <a:rPr lang="en-US" sz="1600" dirty="0"/>
              <a:t>)		since f(G</a:t>
            </a:r>
            <a:r>
              <a:rPr lang="en-US" sz="1600" baseline="-25000" dirty="0"/>
              <a:t>2</a:t>
            </a:r>
            <a:r>
              <a:rPr lang="en-US" sz="1600" dirty="0"/>
              <a:t>)=g(G</a:t>
            </a:r>
            <a:r>
              <a:rPr lang="en-US" sz="1600" baseline="-25000" dirty="0"/>
              <a:t>2</a:t>
            </a:r>
            <a:r>
              <a:rPr lang="en-US" sz="1600" dirty="0"/>
              <a:t>)+h(G</a:t>
            </a:r>
            <a:r>
              <a:rPr lang="en-US" sz="1600" baseline="-25000" dirty="0"/>
              <a:t>2</a:t>
            </a:r>
            <a:r>
              <a:rPr lang="en-US" sz="1600" dirty="0"/>
              <a:t>) &amp; </a:t>
            </a:r>
            <a:r>
              <a:rPr lang="en-US" sz="1600" i="1" dirty="0"/>
              <a:t>h</a:t>
            </a:r>
            <a:r>
              <a:rPr lang="en-US" sz="1600" dirty="0"/>
              <a:t>(G</a:t>
            </a:r>
            <a:r>
              <a:rPr lang="en-US" sz="1600" baseline="-25000" dirty="0"/>
              <a:t>2</a:t>
            </a:r>
            <a:r>
              <a:rPr lang="en-US" sz="1600" dirty="0"/>
              <a:t>) = 0, since G</a:t>
            </a:r>
            <a:r>
              <a:rPr lang="en-US" sz="1600" baseline="-25000" dirty="0"/>
              <a:t>2</a:t>
            </a:r>
            <a:r>
              <a:rPr lang="en-US" sz="1600" dirty="0"/>
              <a:t> is a goal </a:t>
            </a:r>
          </a:p>
          <a:p>
            <a:pPr>
              <a:lnSpc>
                <a:spcPct val="90000"/>
              </a:lnSpc>
              <a:buFont typeface="Symbol" pitchFamily="18" charset="2"/>
              <a:buAutoNum type="arabicPeriod"/>
            </a:pPr>
            <a:r>
              <a:rPr lang="en-US" sz="1600" dirty="0"/>
              <a:t>f(G)   = g(G)		similarly</a:t>
            </a:r>
          </a:p>
          <a:p>
            <a:pPr>
              <a:lnSpc>
                <a:spcPct val="90000"/>
              </a:lnSpc>
              <a:buFont typeface="Symbol" pitchFamily="18" charset="2"/>
              <a:buAutoNum type="arabicPeriod"/>
            </a:pPr>
            <a:r>
              <a:rPr lang="en-US" sz="1600" dirty="0"/>
              <a:t>f(G</a:t>
            </a:r>
            <a:r>
              <a:rPr lang="en-US" sz="1600" baseline="-25000" dirty="0"/>
              <a:t>2</a:t>
            </a:r>
            <a:r>
              <a:rPr lang="en-US" sz="1600" dirty="0"/>
              <a:t>)  &gt; f(G)		from 1,2,3</a:t>
            </a:r>
          </a:p>
          <a:p>
            <a:pPr>
              <a:lnSpc>
                <a:spcPct val="90000"/>
              </a:lnSpc>
              <a:buFont typeface="Symbol" pitchFamily="18" charset="2"/>
              <a:buAutoNum type="arabicPeriod"/>
            </a:pPr>
            <a:endParaRPr lang="en-US" sz="1600" dirty="0"/>
          </a:p>
          <a:p>
            <a:pPr marL="0" indent="0">
              <a:lnSpc>
                <a:spcPct val="90000"/>
              </a:lnSpc>
              <a:buNone/>
            </a:pPr>
            <a:r>
              <a:rPr lang="en-US" sz="1600" dirty="0"/>
              <a:t>Also must show that G is added to the frontier before G</a:t>
            </a:r>
            <a:r>
              <a:rPr lang="en-US" sz="1600" baseline="-25000" dirty="0"/>
              <a:t>2</a:t>
            </a:r>
            <a:r>
              <a:rPr lang="en-US" sz="1600" dirty="0"/>
              <a:t> is expanded – see AIMA for argument in the case of Graph Search</a:t>
            </a:r>
          </a:p>
        </p:txBody>
      </p:sp>
      <p:sp>
        <p:nvSpPr>
          <p:cNvPr id="18436" name="Rectangle 2"/>
          <p:cNvSpPr>
            <a:spLocks noGrp="1" noChangeArrowheads="1"/>
          </p:cNvSpPr>
          <p:nvPr>
            <p:ph type="title"/>
          </p:nvPr>
        </p:nvSpPr>
        <p:spPr>
          <a:xfrm>
            <a:off x="685800" y="609600"/>
            <a:ext cx="8382000" cy="457200"/>
          </a:xfrm>
        </p:spPr>
        <p:txBody>
          <a:bodyPr/>
          <a:lstStyle/>
          <a:p>
            <a:r>
              <a:rPr lang="en-US" sz="2800" dirty="0"/>
              <a:t>Optimality of A</a:t>
            </a:r>
            <a:r>
              <a:rPr lang="en-US" sz="2800" baseline="30000" dirty="0"/>
              <a:t>*</a:t>
            </a:r>
            <a:r>
              <a:rPr lang="en-US" sz="2800" dirty="0"/>
              <a:t> using Tree-Search  (proof idea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79</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7538226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shallowest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FIFO (First-In-First-Out) Queue:</a:t>
            </a:r>
          </a:p>
          <a:p>
            <a:pPr lvl="2"/>
            <a:r>
              <a:rPr lang="en-US" sz="2000" dirty="0"/>
              <a:t>Put successors at the </a:t>
            </a:r>
            <a:r>
              <a:rPr lang="en-US" sz="2000" i="1" dirty="0"/>
              <a:t>end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8</a:t>
            </a:fld>
            <a:endParaRPr lang="en-US" altLang="en-US"/>
          </a:p>
        </p:txBody>
      </p:sp>
      <p:pic>
        <p:nvPicPr>
          <p:cNvPr id="4" name="Picture 3"/>
          <p:cNvPicPr>
            <a:picLocks noChangeAspect="1"/>
          </p:cNvPicPr>
          <p:nvPr/>
        </p:nvPicPr>
        <p:blipFill>
          <a:blip r:embed="rId3"/>
          <a:stretch>
            <a:fillRect/>
          </a:stretch>
        </p:blipFill>
        <p:spPr>
          <a:xfrm>
            <a:off x="1981200" y="3459278"/>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8940586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A* search, evaluation</a:t>
            </a:r>
          </a:p>
        </p:txBody>
      </p:sp>
      <p:sp>
        <p:nvSpPr>
          <p:cNvPr id="20485" name="Rectangle 3"/>
          <p:cNvSpPr>
            <a:spLocks noGrp="1" noChangeArrowheads="1"/>
          </p:cNvSpPr>
          <p:nvPr>
            <p:ph type="body" idx="1"/>
          </p:nvPr>
        </p:nvSpPr>
        <p:spPr>
          <a:xfrm>
            <a:off x="685800" y="1295400"/>
            <a:ext cx="8001000" cy="4572000"/>
          </a:xfrm>
        </p:spPr>
        <p:txBody>
          <a:bodyPr/>
          <a:lstStyle/>
          <a:p>
            <a:r>
              <a:rPr lang="en-US" sz="1800" dirty="0"/>
              <a:t>Completeness: YES</a:t>
            </a:r>
          </a:p>
          <a:p>
            <a:pPr lvl="1"/>
            <a:r>
              <a:rPr lang="en-US" sz="1600" dirty="0"/>
              <a:t>Since bands of increasing </a:t>
            </a:r>
            <a:r>
              <a:rPr lang="en-US" sz="1600" i="1" dirty="0"/>
              <a:t>f</a:t>
            </a:r>
            <a:r>
              <a:rPr lang="en-US" sz="1600" dirty="0"/>
              <a:t> are added</a:t>
            </a:r>
          </a:p>
          <a:p>
            <a:pPr lvl="1"/>
            <a:r>
              <a:rPr lang="en-US" sz="1600" dirty="0"/>
              <a:t>As long as </a:t>
            </a:r>
            <a:r>
              <a:rPr lang="en-US" sz="1600" i="1" dirty="0"/>
              <a:t>b </a:t>
            </a:r>
            <a:r>
              <a:rPr lang="en-US" sz="1600" dirty="0"/>
              <a:t>is finite</a:t>
            </a:r>
          </a:p>
          <a:p>
            <a:pPr lvl="2"/>
            <a:r>
              <a:rPr lang="en-US" sz="1600" dirty="0"/>
              <a:t>(guaranteeing that there aren’t infinitely many nodes n with </a:t>
            </a:r>
            <a:r>
              <a:rPr lang="en-US" sz="1600" i="1" dirty="0"/>
              <a:t>f (n) &lt; f(G) </a:t>
            </a:r>
            <a:r>
              <a:rPr lang="en-US" sz="1400" i="1" dirty="0"/>
              <a:t>)</a:t>
            </a:r>
          </a:p>
          <a:p>
            <a:endParaRPr lang="en-US" sz="1100" dirty="0"/>
          </a:p>
          <a:p>
            <a:r>
              <a:rPr lang="en-US" sz="1800" dirty="0"/>
              <a:t>Time complexity: Same as UCS worst case</a:t>
            </a:r>
          </a:p>
          <a:p>
            <a:pPr lvl="1"/>
            <a:r>
              <a:rPr lang="en-US" sz="1600" dirty="0"/>
              <a:t>Number of nodes expanded is still exponential in the length of the solution.</a:t>
            </a:r>
          </a:p>
          <a:p>
            <a:endParaRPr lang="en-US" sz="1200" dirty="0"/>
          </a:p>
          <a:p>
            <a:r>
              <a:rPr lang="en-US" sz="1800" dirty="0"/>
              <a:t>Space complexity: Same as UCS worst case</a:t>
            </a:r>
          </a:p>
          <a:p>
            <a:pPr lvl="1"/>
            <a:r>
              <a:rPr lang="en-US" sz="1700" dirty="0"/>
              <a:t>It keeps all generated nodes in memory so exponential </a:t>
            </a:r>
          </a:p>
          <a:p>
            <a:pPr lvl="1"/>
            <a:r>
              <a:rPr lang="en-US" sz="1700" dirty="0"/>
              <a:t>Hence space is the major problem not time</a:t>
            </a:r>
          </a:p>
          <a:p>
            <a:endParaRPr lang="en-US" sz="1100" dirty="0"/>
          </a:p>
          <a:p>
            <a:r>
              <a:rPr lang="en-US" sz="1800" dirty="0"/>
              <a:t>Optimality: YES</a:t>
            </a:r>
          </a:p>
          <a:p>
            <a:pPr lvl="1"/>
            <a:r>
              <a:rPr lang="en-US" sz="1700" dirty="0"/>
              <a:t>Cannot expand </a:t>
            </a:r>
            <a:r>
              <a:rPr lang="en-US" sz="1700" i="1" dirty="0"/>
              <a:t>f</a:t>
            </a:r>
            <a:r>
              <a:rPr lang="en-US" sz="1700" i="1" baseline="-25000" dirty="0"/>
              <a:t>i+1</a:t>
            </a:r>
            <a:r>
              <a:rPr lang="en-US" sz="1700" dirty="0"/>
              <a:t> until </a:t>
            </a:r>
            <a:r>
              <a:rPr lang="en-US" sz="1700" i="1" dirty="0"/>
              <a:t>f</a:t>
            </a:r>
            <a:r>
              <a:rPr lang="en-US" sz="1700" i="1" baseline="-25000" dirty="0"/>
              <a:t>i</a:t>
            </a:r>
            <a:r>
              <a:rPr lang="en-US" sz="1700" dirty="0"/>
              <a:t> is finished.</a:t>
            </a:r>
          </a:p>
          <a:p>
            <a:pPr lvl="1"/>
            <a:r>
              <a:rPr lang="en-US" sz="1700" dirty="0"/>
              <a:t>A* expands all nodes with </a:t>
            </a:r>
            <a:r>
              <a:rPr lang="en-US" sz="1700" i="1" dirty="0"/>
              <a:t>f(n)&lt; f(G)</a:t>
            </a:r>
            <a:endParaRPr lang="en-US" sz="1700" dirty="0"/>
          </a:p>
          <a:p>
            <a:pPr lvl="1"/>
            <a:r>
              <a:rPr lang="en-US" sz="1700" dirty="0"/>
              <a:t>A* expands one node with </a:t>
            </a:r>
            <a:r>
              <a:rPr lang="en-US" sz="1700" i="1" dirty="0"/>
              <a:t>f(n)=f(G)</a:t>
            </a:r>
            <a:endParaRPr lang="en-US" sz="1700" dirty="0"/>
          </a:p>
          <a:p>
            <a:pPr lvl="1"/>
            <a:r>
              <a:rPr lang="en-US" sz="1700" dirty="0"/>
              <a:t>A* expands no nodes with </a:t>
            </a:r>
            <a:r>
              <a:rPr lang="en-US" sz="1700" i="1" dirty="0"/>
              <a:t>f(n)&gt;f(G)</a:t>
            </a:r>
          </a:p>
          <a:p>
            <a:pPr lvl="1"/>
            <a:endParaRPr lang="en-US" sz="1600"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80</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1540671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858108"/>
            <a:ext cx="20685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2"/>
          <p:cNvSpPr>
            <a:spLocks noGrp="1" noChangeArrowheads="1"/>
          </p:cNvSpPr>
          <p:nvPr>
            <p:ph type="title"/>
          </p:nvPr>
        </p:nvSpPr>
        <p:spPr/>
        <p:txBody>
          <a:bodyPr/>
          <a:lstStyle/>
          <a:p>
            <a:r>
              <a:rPr lang="en-US" dirty="0"/>
              <a:t>Consistency </a:t>
            </a:r>
          </a:p>
        </p:txBody>
      </p:sp>
      <p:sp>
        <p:nvSpPr>
          <p:cNvPr id="24582" name="Rectangle 3"/>
          <p:cNvSpPr>
            <a:spLocks noGrp="1" noChangeArrowheads="1"/>
          </p:cNvSpPr>
          <p:nvPr>
            <p:ph type="body" idx="1"/>
          </p:nvPr>
        </p:nvSpPr>
        <p:spPr/>
        <p:txBody>
          <a:bodyPr/>
          <a:lstStyle/>
          <a:p>
            <a:pPr>
              <a:lnSpc>
                <a:spcPct val="80000"/>
              </a:lnSpc>
            </a:pPr>
            <a:r>
              <a:rPr lang="en-US" sz="2000" dirty="0"/>
              <a:t>A heuristic is </a:t>
            </a:r>
            <a:r>
              <a:rPr lang="en-US" sz="2000" i="1" dirty="0">
                <a:solidFill>
                  <a:schemeClr val="accent2"/>
                </a:solidFill>
              </a:rPr>
              <a:t>consistent </a:t>
            </a:r>
            <a:r>
              <a:rPr lang="en-US" sz="2000" dirty="0"/>
              <a:t>if</a:t>
            </a:r>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Consistency enforces that  h(n) is optimistic</a:t>
            </a:r>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r>
              <a:rPr lang="en-US" sz="2000" dirty="0"/>
              <a:t>Theorem: if h(n) is consistent, </a:t>
            </a:r>
            <a:r>
              <a:rPr lang="en-US" sz="2000" i="1" dirty="0">
                <a:solidFill>
                  <a:schemeClr val="accent2"/>
                </a:solidFill>
              </a:rPr>
              <a:t>A* using Graph-Search</a:t>
            </a:r>
          </a:p>
          <a:p>
            <a:pPr>
              <a:lnSpc>
                <a:spcPct val="80000"/>
              </a:lnSpc>
              <a:buFont typeface="Symbol" pitchFamily="18" charset="2"/>
              <a:buNone/>
            </a:pPr>
            <a:r>
              <a:rPr lang="en-US" sz="2000" i="1" dirty="0">
                <a:solidFill>
                  <a:schemeClr val="accent2"/>
                </a:solidFill>
              </a:rPr>
              <a:t>is optimal</a:t>
            </a:r>
          </a:p>
          <a:p>
            <a:pPr>
              <a:lnSpc>
                <a:spcPct val="80000"/>
              </a:lnSpc>
              <a:buFont typeface="Symbol" pitchFamily="18" charset="2"/>
              <a:buNone/>
            </a:pPr>
            <a:endParaRPr lang="en-US" sz="2000" i="1" dirty="0">
              <a:solidFill>
                <a:schemeClr val="accent2"/>
              </a:solidFill>
            </a:endParaRPr>
          </a:p>
          <a:p>
            <a:pPr>
              <a:lnSpc>
                <a:spcPct val="80000"/>
              </a:lnSpc>
              <a:buFont typeface="Symbol" pitchFamily="18" charset="2"/>
              <a:buNone/>
            </a:pPr>
            <a:r>
              <a:rPr lang="en-US" sz="2800" i="1" dirty="0">
                <a:solidFill>
                  <a:schemeClr val="accent2"/>
                </a:solidFill>
              </a:rPr>
              <a:t>See book for details</a:t>
            </a:r>
          </a:p>
        </p:txBody>
      </p:sp>
      <p:graphicFrame>
        <p:nvGraphicFramePr>
          <p:cNvPr id="24583" name="Object 2"/>
          <p:cNvGraphicFramePr>
            <a:graphicFrameLocks noChangeAspect="1"/>
          </p:cNvGraphicFramePr>
          <p:nvPr/>
        </p:nvGraphicFramePr>
        <p:xfrm>
          <a:off x="1371600" y="1752600"/>
          <a:ext cx="2895600" cy="327025"/>
        </p:xfrm>
        <a:graphic>
          <a:graphicData uri="http://schemas.openxmlformats.org/presentationml/2006/ole">
            <mc:AlternateContent xmlns:mc="http://schemas.openxmlformats.org/markup-compatibility/2006">
              <mc:Choice xmlns:v="urn:schemas-microsoft-com:vml" Requires="v">
                <p:oleObj spid="_x0000_s4168" name="Equation" r:id="rId5" imgW="1460500" imgH="165100" progId="Equation.3">
                  <p:embed/>
                </p:oleObj>
              </mc:Choice>
              <mc:Fallback>
                <p:oleObj name="Equation" r:id="rId5" imgW="14605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752600"/>
                        <a:ext cx="28956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5" name="Text Box 7"/>
          <p:cNvSpPr txBox="1">
            <a:spLocks noChangeArrowheads="1"/>
          </p:cNvSpPr>
          <p:nvPr/>
        </p:nvSpPr>
        <p:spPr bwMode="auto">
          <a:xfrm>
            <a:off x="5181600" y="1400908"/>
            <a:ext cx="251460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lvl1pPr marL="342900" indent="-342900">
              <a:defRPr sz="3200">
                <a:solidFill>
                  <a:schemeClr val="tx1"/>
                </a:solidFill>
                <a:latin typeface="Times New Roman" pitchFamily="18" charset="0"/>
                <a:cs typeface="Arial" pitchFamily="34" charset="0"/>
              </a:defRPr>
            </a:lvl1pPr>
            <a:lvl2pPr marL="742950" indent="-285750">
              <a:defRPr sz="3200">
                <a:solidFill>
                  <a:schemeClr val="tx1"/>
                </a:solidFill>
                <a:latin typeface="Times New Roman" pitchFamily="18" charset="0"/>
                <a:cs typeface="Arial" pitchFamily="34" charset="0"/>
              </a:defRPr>
            </a:lvl2pPr>
            <a:lvl3pPr marL="1143000" indent="-228600">
              <a:defRPr sz="3200">
                <a:solidFill>
                  <a:schemeClr val="tx1"/>
                </a:solidFill>
                <a:latin typeface="Times New Roman" pitchFamily="18" charset="0"/>
                <a:cs typeface="Arial" pitchFamily="34" charset="0"/>
              </a:defRPr>
            </a:lvl3pPr>
            <a:lvl4pPr marL="1600200" indent="-228600">
              <a:defRPr sz="3200">
                <a:solidFill>
                  <a:schemeClr val="tx1"/>
                </a:solidFill>
                <a:latin typeface="Times New Roman" pitchFamily="18" charset="0"/>
                <a:cs typeface="Arial" pitchFamily="34" charset="0"/>
              </a:defRPr>
            </a:lvl4pPr>
            <a:lvl5pPr marL="2057400" indent="-22860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nSpc>
                <a:spcPct val="90000"/>
              </a:lnSpc>
              <a:spcBef>
                <a:spcPct val="50000"/>
              </a:spcBef>
              <a:buClr>
                <a:srgbClr val="000099"/>
              </a:buClr>
              <a:buSzPct val="100000"/>
              <a:buFont typeface="Symbol" pitchFamily="18" charset="2"/>
              <a:buNone/>
            </a:pPr>
            <a:r>
              <a:rPr lang="en-US" sz="1600" b="1" i="1" dirty="0">
                <a:solidFill>
                  <a:schemeClr val="accent2"/>
                </a:solidFill>
                <a:latin typeface="Arial" pitchFamily="34" charset="0"/>
              </a:rPr>
              <a:t>Cost of getting from n to n’ by any action a</a:t>
            </a:r>
          </a:p>
        </p:txBody>
      </p:sp>
      <p:sp>
        <p:nvSpPr>
          <p:cNvPr id="24586" name="Line 8"/>
          <p:cNvSpPr>
            <a:spLocks noChangeShapeType="1"/>
          </p:cNvSpPr>
          <p:nvPr/>
        </p:nvSpPr>
        <p:spPr bwMode="auto">
          <a:xfrm>
            <a:off x="6096000" y="2010508"/>
            <a:ext cx="1066800" cy="685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81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474889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deepest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LIFO (Last-In-First-Out) Queue:</a:t>
            </a:r>
          </a:p>
          <a:p>
            <a:pPr lvl="2"/>
            <a:r>
              <a:rPr lang="en-US" sz="2000" dirty="0"/>
              <a:t>Put successors at the </a:t>
            </a:r>
            <a:r>
              <a:rPr lang="en-US" sz="2000" i="1" dirty="0"/>
              <a:t>front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9</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52006492"/>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Custom 3">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00000"/>
      </a:hlink>
      <a:folHlink>
        <a:srgbClr val="C0C0C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penn-07</Template>
  <TotalTime>3024</TotalTime>
  <Words>4721</Words>
  <Application>Microsoft Macintosh PowerPoint</Application>
  <PresentationFormat>On-screen Show (4:3)</PresentationFormat>
  <Paragraphs>941</Paragraphs>
  <Slides>81</Slides>
  <Notes>66</Notes>
  <HiddenSlides>11</HiddenSlides>
  <MMClips>5</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3" baseType="lpstr">
      <vt:lpstr>Arial Black</vt:lpstr>
      <vt:lpstr>Calibri</vt:lpstr>
      <vt:lpstr>Helvetica</vt:lpstr>
      <vt:lpstr>Mangal</vt:lpstr>
      <vt:lpstr>Symbol</vt:lpstr>
      <vt:lpstr>Times</vt:lpstr>
      <vt:lpstr>Times New Roman</vt:lpstr>
      <vt:lpstr>Wingdings</vt:lpstr>
      <vt:lpstr>굴림</vt:lpstr>
      <vt:lpstr>Arial</vt:lpstr>
      <vt:lpstr>2_bbn-upenn</vt:lpstr>
      <vt:lpstr>Equation</vt:lpstr>
      <vt:lpstr> Informed Search  </vt:lpstr>
      <vt:lpstr>Supplemental Reading</vt:lpstr>
      <vt:lpstr>Reminder – HW 2 has been released</vt:lpstr>
      <vt:lpstr>Review: Search problem definition</vt:lpstr>
      <vt:lpstr>Review: Useful Concepts</vt:lpstr>
      <vt:lpstr>Review: Tree search</vt:lpstr>
      <vt:lpstr>Review: Search Strategies</vt:lpstr>
      <vt:lpstr>Review: Breadth-first search</vt:lpstr>
      <vt:lpstr>Review: Depth-first search</vt:lpstr>
      <vt:lpstr>Breadth first search</vt:lpstr>
      <vt:lpstr>Depth first search</vt:lpstr>
      <vt:lpstr>Fringe Strategies with One Queue</vt:lpstr>
      <vt:lpstr>Pathfinding in Games</vt:lpstr>
      <vt:lpstr>Pathfinding in Games</vt:lpstr>
      <vt:lpstr>Pathfinding in Games</vt:lpstr>
      <vt:lpstr>Pathfinding in Games</vt:lpstr>
      <vt:lpstr>Breadth First Search</vt:lpstr>
      <vt:lpstr>BSF in 10 lines of Python</vt:lpstr>
      <vt:lpstr>BSF in 10 lines of Python</vt:lpstr>
      <vt:lpstr>BSF in 10 lines of Python</vt:lpstr>
      <vt:lpstr>BSF in 10 lines of Python</vt:lpstr>
      <vt:lpstr>“Uniform Cost” Search</vt:lpstr>
      <vt:lpstr>Motivation: Romanian Map Problem</vt:lpstr>
      <vt:lpstr>g(N):  the path cost function</vt:lpstr>
      <vt:lpstr>Uniform-cost search (UCS)</vt:lpstr>
      <vt:lpstr>Shape of Search</vt:lpstr>
      <vt:lpstr>Uniform Cost Search</vt:lpstr>
      <vt:lpstr>Complexity of UCS</vt:lpstr>
      <vt:lpstr>Summary of algorithms (for notes)</vt:lpstr>
      <vt:lpstr>Outline for today’s lecture</vt:lpstr>
      <vt:lpstr>Is Uniform Cost Search the best we can do? Consider finding a route from Bucharest to Arad..  </vt:lpstr>
      <vt:lpstr>Is Uniform Cost Search the best we can do? Consider finding a route from Bucharest to Arad..  </vt:lpstr>
      <vt:lpstr>A Better Idea… </vt:lpstr>
      <vt:lpstr>Simple, useful estimate heuristic:          straight-line distances</vt:lpstr>
      <vt:lpstr>Heuristic (estimate) functions</vt:lpstr>
      <vt:lpstr>Outline for today’s lecture</vt:lpstr>
      <vt:lpstr>Review: Best-first search</vt:lpstr>
      <vt:lpstr>Greedy best-first search: f(n) = h(n) </vt:lpstr>
      <vt:lpstr>Greedy best-first search </vt:lpstr>
      <vt:lpstr>BFS v. Greedy Best-First Search</vt:lpstr>
      <vt:lpstr>Greedy best-first search example</vt:lpstr>
      <vt:lpstr>Greedy best-first search example</vt:lpstr>
      <vt:lpstr>Greedy best-first search example</vt:lpstr>
      <vt:lpstr>Greedy best-first search example</vt:lpstr>
      <vt:lpstr>Properties of greedy best-first search</vt:lpstr>
      <vt:lpstr>BFS v. Greedy Best-First Search</vt:lpstr>
      <vt:lpstr>Properties of greedy best-first search</vt:lpstr>
      <vt:lpstr>Properties of greedy best-first search</vt:lpstr>
      <vt:lpstr>IF TIME</vt:lpstr>
      <vt:lpstr>A* search</vt:lpstr>
      <vt:lpstr>Key concept: Admissible heuristics</vt:lpstr>
      <vt:lpstr>A* is optimal with admissible heruistic</vt:lpstr>
      <vt:lpstr>Idea: Admissibility</vt:lpstr>
      <vt:lpstr>A* search example</vt:lpstr>
      <vt:lpstr>A* search example</vt:lpstr>
      <vt:lpstr>A* search example</vt:lpstr>
      <vt:lpstr>A* search example</vt:lpstr>
      <vt:lpstr>A* search example</vt:lpstr>
      <vt:lpstr>A* search example</vt:lpstr>
      <vt:lpstr>Outline for today’s lecture</vt:lpstr>
      <vt:lpstr>Heuristic functions</vt:lpstr>
      <vt:lpstr>Example Admissible heuristics</vt:lpstr>
      <vt:lpstr>Relaxed problems</vt:lpstr>
      <vt:lpstr>Defining Heuristics: h(n)</vt:lpstr>
      <vt:lpstr>Dominance: A metric on better heuristics</vt:lpstr>
      <vt:lpstr>The best and worst admissible heuristics</vt:lpstr>
      <vt:lpstr>Optimality of A* Tree Search</vt:lpstr>
      <vt:lpstr>Admissibility</vt:lpstr>
      <vt:lpstr>Admissible Heuristics</vt:lpstr>
      <vt:lpstr>Optimality of A* Tree Search</vt:lpstr>
      <vt:lpstr>Optimality of A* Tree Search: Blocking</vt:lpstr>
      <vt:lpstr>Optimality of A* Tree Search: Blocking</vt:lpstr>
      <vt:lpstr>Optimality of A* Tree Search: Blocking</vt:lpstr>
      <vt:lpstr>Properties of A*</vt:lpstr>
      <vt:lpstr>Properties of A*</vt:lpstr>
      <vt:lpstr>UCS vs A* Contours</vt:lpstr>
      <vt:lpstr>A* Applications</vt:lpstr>
      <vt:lpstr>Optimality of A*  (intuitive)</vt:lpstr>
      <vt:lpstr>Optimality of A* using Tree-Search  (proof idea )</vt:lpstr>
      <vt:lpstr>A* search, evaluation</vt:lpstr>
      <vt:lpstr>Consistency </vt:lpstr>
    </vt:vector>
  </TitlesOfParts>
  <Company>ULB</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1: informed search</dc:title>
  <dc:creator>ikke dikke</dc:creator>
  <cp:lastModifiedBy>Callison-Burch, Christopher</cp:lastModifiedBy>
  <cp:revision>801</cp:revision>
  <cp:lastPrinted>2019-09-12T15:40:37Z</cp:lastPrinted>
  <dcterms:created xsi:type="dcterms:W3CDTF">2004-10-10T08:59:46Z</dcterms:created>
  <dcterms:modified xsi:type="dcterms:W3CDTF">2019-09-12T15:42:03Z</dcterms:modified>
</cp:coreProperties>
</file>